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8"/>
  </p:notesMasterIdLst>
  <p:handoutMasterIdLst>
    <p:handoutMasterId r:id="rId9"/>
  </p:handoutMasterIdLst>
  <p:sldIdLst>
    <p:sldId id="256" r:id="rId2"/>
    <p:sldId id="356" r:id="rId3"/>
    <p:sldId id="358" r:id="rId4"/>
    <p:sldId id="400" r:id="rId5"/>
    <p:sldId id="360" r:id="rId6"/>
    <p:sldId id="399" r:id="rId7"/>
  </p:sldIdLst>
  <p:sldSz cx="9144000" cy="6858000" type="screen4x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127">
          <p15:clr>
            <a:srgbClr val="A4A3A4"/>
          </p15:clr>
        </p15:guide>
        <p15:guide id="4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FA6"/>
    <a:srgbClr val="005696"/>
    <a:srgbClr val="1FB25A"/>
    <a:srgbClr val="0073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8986" autoAdjust="0"/>
  </p:normalViewPr>
  <p:slideViewPr>
    <p:cSldViewPr>
      <p:cViewPr varScale="1">
        <p:scale>
          <a:sx n="102" d="100"/>
          <a:sy n="102" d="100"/>
        </p:scale>
        <p:origin x="188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1642"/>
    </p:cViewPr>
  </p:sorterViewPr>
  <p:notesViewPr>
    <p:cSldViewPr>
      <p:cViewPr varScale="1">
        <p:scale>
          <a:sx n="67" d="100"/>
          <a:sy n="67" d="100"/>
        </p:scale>
        <p:origin x="-3168" y="-82"/>
      </p:cViewPr>
      <p:guideLst>
        <p:guide orient="horz" pos="2880"/>
        <p:guide pos="2160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A4E66-C3FB-4792-B790-513CEFCCD562}" type="datetimeFigureOut">
              <a:rPr lang="en-GB" smtClean="0"/>
              <a:t>06/04/2017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3A1525-6D8D-4AA1-86D5-EB44DDB7917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4459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B33D0FE-E8EE-419D-9EE1-C9766D2B4291}" type="datetimeFigureOut">
              <a:rPr lang="en-US"/>
              <a:pPr>
                <a:defRPr/>
              </a:pPr>
              <a:t>4/6/2017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6A63D6FD-0B6F-4954-AF65-D74BDECBE2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091697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3D6FD-0B6F-4954-AF65-D74BDECBE2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031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3D6FD-0B6F-4954-AF65-D74BDECBE2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97216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3D6FD-0B6F-4954-AF65-D74BDECBE26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931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A63D6FD-0B6F-4954-AF65-D74BDECBE26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748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Zilvinas\Desktop\EPF Template 2013\powerpoint\EPF-PPT-back-fixed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1" y="-1"/>
            <a:ext cx="9253441" cy="693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620291" y="1844824"/>
            <a:ext cx="5688013" cy="10801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b="1" i="0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“Title”</a:t>
            </a:r>
          </a:p>
        </p:txBody>
      </p:sp>
      <p:sp>
        <p:nvSpPr>
          <p:cNvPr id="18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620291" y="2924944"/>
            <a:ext cx="5688013" cy="108012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  <p:sp>
        <p:nvSpPr>
          <p:cNvPr id="19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539552" y="4869160"/>
            <a:ext cx="2164233" cy="3600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539552" y="5229200"/>
            <a:ext cx="2164233" cy="3600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Location</a:t>
            </a:r>
            <a:endParaRPr lang="en-GB" dirty="0"/>
          </a:p>
        </p:txBody>
      </p:sp>
      <p:sp>
        <p:nvSpPr>
          <p:cNvPr id="23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1598004" y="4005064"/>
            <a:ext cx="5688013" cy="7920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Speaker</a:t>
            </a:r>
          </a:p>
          <a:p>
            <a:pPr lvl="0"/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441906" y="1726446"/>
            <a:ext cx="8136904" cy="4536480"/>
          </a:xfrm>
          <a:prstGeom prst="rect">
            <a:avLst/>
          </a:prstGeom>
        </p:spPr>
        <p:txBody>
          <a:bodyPr/>
          <a:lstStyle>
            <a:lvl1pPr>
              <a:defRPr sz="2800" baseline="0">
                <a:latin typeface="Calibri" pitchFamily="34" charset="0"/>
              </a:defRPr>
            </a:lvl1pPr>
            <a:lvl2pPr>
              <a:defRPr sz="2400" baseline="0">
                <a:solidFill>
                  <a:srgbClr val="005696"/>
                </a:solidFill>
                <a:latin typeface="Calibri" pitchFamily="34" charset="0"/>
              </a:defRPr>
            </a:lvl2pPr>
            <a:lvl3pPr>
              <a:defRPr baseline="0">
                <a:solidFill>
                  <a:srgbClr val="1FB25A"/>
                </a:solidFill>
                <a:latin typeface="Calibri" pitchFamily="34" charset="0"/>
              </a:defRPr>
            </a:lvl3pPr>
            <a:lvl4pPr>
              <a:defRPr baseline="0">
                <a:latin typeface="Calibri" pitchFamily="34" charset="0"/>
              </a:defRPr>
            </a:lvl4pPr>
            <a:lvl5pPr>
              <a:defRPr baseline="0"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Item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67841" y="188640"/>
            <a:ext cx="6912471" cy="64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b="1" cap="none" baseline="0">
                <a:solidFill>
                  <a:srgbClr val="005696"/>
                </a:solidFill>
              </a:defRPr>
            </a:lvl1pPr>
          </a:lstStyle>
          <a:p>
            <a:pPr lvl="0"/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467544" y="1196752"/>
            <a:ext cx="8064896" cy="431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 baseline="0">
                <a:solidFill>
                  <a:srgbClr val="065FA6"/>
                </a:solidFill>
              </a:defRPr>
            </a:lvl1pPr>
          </a:lstStyle>
          <a:p>
            <a:pPr lvl="0"/>
            <a:r>
              <a:rPr lang="en-US" dirty="0"/>
              <a:t>Subtitle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8596" y="1714488"/>
            <a:ext cx="8143932" cy="4411675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1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>
              <a:buClr>
                <a:srgbClr val="065FA6"/>
              </a:buClr>
              <a:buFont typeface="Rockwell Std" pitchFamily="18" charset="0"/>
              <a:buChar char="»"/>
            </a:pPr>
            <a:r>
              <a:rPr lang="fr-BE" b="1" dirty="0">
                <a:solidFill>
                  <a:srgbClr val="065FA6"/>
                </a:solidFill>
                <a:latin typeface="Rockwell Std" pitchFamily="18" charset="0"/>
              </a:rPr>
              <a:t> Paragraphe 1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28596" y="142852"/>
            <a:ext cx="7215238" cy="571504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1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b="1" cap="all" dirty="0" err="1">
                <a:solidFill>
                  <a:srgbClr val="002060"/>
                </a:solidFill>
                <a:latin typeface="Rockwell Std" pitchFamily="18" charset="0"/>
              </a:rPr>
              <a:t>Title</a:t>
            </a:r>
            <a:r>
              <a:rPr lang="fr-BE" sz="2800" b="1" cap="all" dirty="0">
                <a:solidFill>
                  <a:srgbClr val="002060"/>
                </a:solidFill>
                <a:latin typeface="Rockwell Std" pitchFamily="18" charset="0"/>
              </a:rPr>
              <a:t> </a:t>
            </a:r>
            <a:r>
              <a:rPr lang="fr-BE" sz="2800" b="1" dirty="0" err="1">
                <a:solidFill>
                  <a:srgbClr val="0073B6"/>
                </a:solidFill>
                <a:latin typeface="Rockwell Std" pitchFamily="18" charset="0"/>
              </a:rPr>
              <a:t>Layout</a:t>
            </a:r>
            <a:endParaRPr lang="en-US" sz="2800" b="1" dirty="0">
              <a:solidFill>
                <a:srgbClr val="0073B6"/>
              </a:solidFill>
              <a:latin typeface="Rockwell Std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428596" y="1142984"/>
            <a:ext cx="8143932" cy="571504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2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400" b="1" dirty="0">
                <a:solidFill>
                  <a:srgbClr val="002060"/>
                </a:solidFill>
                <a:latin typeface="Rockwell Std" pitchFamily="18" charset="0"/>
              </a:rPr>
              <a:t>TITLE</a:t>
            </a:r>
            <a:endParaRPr lang="en-US" sz="2800" b="1" dirty="0">
              <a:solidFill>
                <a:srgbClr val="0073B6"/>
              </a:solidFill>
              <a:latin typeface="Rockwell Std" pitchFamily="18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42984"/>
            <a:ext cx="4038600" cy="4983179"/>
          </a:xfrm>
          <a:prstGeom prst="rect">
            <a:avLst/>
          </a:prstGeo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0" hasCustomPrompt="1"/>
          </p:nvPr>
        </p:nvSpPr>
        <p:spPr>
          <a:xfrm>
            <a:off x="4786314" y="1142984"/>
            <a:ext cx="3786214" cy="4983179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1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>
              <a:buClr>
                <a:srgbClr val="065FA6"/>
              </a:buClr>
              <a:buFont typeface="Rockwell Std" pitchFamily="18" charset="0"/>
              <a:buChar char="»"/>
            </a:pPr>
            <a:r>
              <a:rPr lang="fr-BE" b="1" dirty="0">
                <a:solidFill>
                  <a:srgbClr val="065FA6"/>
                </a:solidFill>
                <a:latin typeface="Rockwell Std" pitchFamily="18" charset="0"/>
              </a:rPr>
              <a:t> Paragraphe 1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28596" y="142852"/>
            <a:ext cx="7215238" cy="571504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1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b="1" cap="all" dirty="0" err="1">
                <a:solidFill>
                  <a:srgbClr val="002060"/>
                </a:solidFill>
                <a:latin typeface="Rockwell Std" pitchFamily="18" charset="0"/>
              </a:rPr>
              <a:t>Title</a:t>
            </a:r>
            <a:r>
              <a:rPr lang="fr-BE" sz="2800" b="1" cap="all" dirty="0">
                <a:solidFill>
                  <a:srgbClr val="002060"/>
                </a:solidFill>
                <a:latin typeface="Rockwell Std" pitchFamily="18" charset="0"/>
              </a:rPr>
              <a:t> </a:t>
            </a:r>
            <a:r>
              <a:rPr lang="fr-BE" sz="2800" b="1" dirty="0" err="1">
                <a:solidFill>
                  <a:srgbClr val="0073B6"/>
                </a:solidFill>
                <a:latin typeface="Rockwell Std" pitchFamily="18" charset="0"/>
              </a:rPr>
              <a:t>Layout</a:t>
            </a:r>
            <a:endParaRPr lang="en-US" sz="2800" b="1" dirty="0">
              <a:solidFill>
                <a:srgbClr val="0073B6"/>
              </a:solidFill>
              <a:latin typeface="Rockwell Std" pitchFamily="18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th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28596" y="1714488"/>
            <a:ext cx="8143932" cy="4411675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lang="fr-BE" sz="1600" baseline="0" dirty="0" smtClean="0">
                <a:solidFill>
                  <a:schemeClr val="bg1">
                    <a:lumMod val="50000"/>
                  </a:schemeClr>
                </a:solidFill>
                <a:latin typeface="+mn-lt"/>
              </a:defRPr>
            </a:lvl1pPr>
            <a:lvl2pPr>
              <a:defRPr sz="2400"/>
            </a:lvl2pPr>
            <a:lvl3pPr>
              <a:buNone/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>
              <a:buClr>
                <a:srgbClr val="065FA6"/>
              </a:buClr>
              <a:buFont typeface="Rockwell Std" pitchFamily="18" charset="0"/>
              <a:buChar char="»"/>
            </a:pPr>
            <a:r>
              <a:rPr lang="fr-BE" b="1" dirty="0">
                <a:solidFill>
                  <a:srgbClr val="065FA6"/>
                </a:solidFill>
                <a:latin typeface="Rockwell Std" pitchFamily="18" charset="0"/>
              </a:rPr>
              <a:t>Paragraphe 2</a:t>
            </a:r>
          </a:p>
          <a:p>
            <a:pPr>
              <a:buClr>
                <a:srgbClr val="065FA6"/>
              </a:buClr>
            </a:pPr>
            <a:r>
              <a:rPr lang="fr-B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	Lorem </a:t>
            </a:r>
            <a:r>
              <a:rPr lang="fr-B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ipsum</a:t>
            </a:r>
            <a:r>
              <a:rPr lang="fr-B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, </a:t>
            </a:r>
            <a:r>
              <a:rPr lang="fr-B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dolor</a:t>
            </a:r>
            <a:r>
              <a:rPr lang="fr-B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fr-B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sit</a:t>
            </a:r>
            <a:r>
              <a:rPr lang="fr-BE" sz="16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fr-BE" sz="1600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amet</a:t>
            </a:r>
            <a:endParaRPr lang="fr-BE" sz="16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sz="half" idx="11" hasCustomPrompt="1"/>
          </p:nvPr>
        </p:nvSpPr>
        <p:spPr>
          <a:xfrm>
            <a:off x="428596" y="142852"/>
            <a:ext cx="7215238" cy="571504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1800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800" b="1" cap="all" dirty="0" err="1">
                <a:solidFill>
                  <a:srgbClr val="002060"/>
                </a:solidFill>
                <a:latin typeface="Rockwell Std" pitchFamily="18" charset="0"/>
              </a:rPr>
              <a:t>Title</a:t>
            </a:r>
            <a:r>
              <a:rPr lang="fr-BE" sz="2800" b="1" cap="all" dirty="0">
                <a:solidFill>
                  <a:srgbClr val="002060"/>
                </a:solidFill>
                <a:latin typeface="Rockwell Std" pitchFamily="18" charset="0"/>
              </a:rPr>
              <a:t> </a:t>
            </a:r>
            <a:r>
              <a:rPr lang="fr-BE" sz="2800" b="1" dirty="0" err="1">
                <a:solidFill>
                  <a:srgbClr val="0073B6"/>
                </a:solidFill>
                <a:latin typeface="Rockwell Std" pitchFamily="18" charset="0"/>
              </a:rPr>
              <a:t>Layout</a:t>
            </a:r>
            <a:endParaRPr lang="en-US" sz="2800" b="1" dirty="0">
              <a:solidFill>
                <a:srgbClr val="0073B6"/>
              </a:solidFill>
              <a:latin typeface="Rockwell Std" pitchFamily="18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half" idx="12" hasCustomPrompt="1"/>
          </p:nvPr>
        </p:nvSpPr>
        <p:spPr>
          <a:xfrm>
            <a:off x="428596" y="1142984"/>
            <a:ext cx="8143932" cy="571504"/>
          </a:xfrm>
          <a:prstGeom prst="rect">
            <a:avLst/>
          </a:prstGeom>
        </p:spPr>
        <p:txBody>
          <a:bodyPr/>
          <a:lstStyle>
            <a:lvl1pPr>
              <a:buClr>
                <a:srgbClr val="065FA6"/>
              </a:buClr>
              <a:buFont typeface="Arial" pitchFamily="34" charset="0"/>
              <a:buNone/>
              <a:defRPr sz="2800" cap="all" baseline="0"/>
            </a:lvl1pPr>
            <a:lvl2pPr>
              <a:defRPr sz="2400"/>
            </a:lvl2pPr>
            <a:lvl3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3pPr>
            <a:lvl4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4pPr>
            <a:lvl5pPr>
              <a:defRPr sz="1600" b="0" i="0" baseline="0">
                <a:solidFill>
                  <a:schemeClr val="bg1">
                    <a:lumMod val="50000"/>
                  </a:schemeClr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BE" sz="2400" b="1" dirty="0">
                <a:solidFill>
                  <a:srgbClr val="002060"/>
                </a:solidFill>
                <a:latin typeface="Rockwell Std" pitchFamily="18" charset="0"/>
              </a:rPr>
              <a:t>TITLE</a:t>
            </a:r>
            <a:endParaRPr lang="en-US" sz="2800" b="1" dirty="0">
              <a:solidFill>
                <a:srgbClr val="0073B6"/>
              </a:solidFill>
              <a:latin typeface="Rockwell Std" pitchFamily="18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or 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 descr="C:\Users\Zilvinas\Desktop\EPF Template 2013\powerpoint\EPF-PPT-back-fixed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21" y="-1"/>
            <a:ext cx="9253441" cy="693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 userDrawn="1"/>
        </p:nvSpPr>
        <p:spPr>
          <a:xfrm>
            <a:off x="1115616" y="2924944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+mj-lt"/>
                <a:cs typeface="Calibri" pitchFamily="34" charset="0"/>
              </a:rPr>
              <a:t>/europeanpatientsforum</a:t>
            </a:r>
          </a:p>
          <a:p>
            <a:endParaRPr lang="en-GB" sz="2400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+mj-lt"/>
                <a:cs typeface="Calibri" pitchFamily="34" charset="0"/>
              </a:rPr>
              <a:t>/eupatientsforum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936" y="2882762"/>
            <a:ext cx="532838" cy="52243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621" y="3666189"/>
            <a:ext cx="516153" cy="504056"/>
          </a:xfrm>
          <a:prstGeom prst="rect">
            <a:avLst/>
          </a:prstGeom>
        </p:spPr>
      </p:pic>
      <p:pic>
        <p:nvPicPr>
          <p:cNvPr id="21" name="Picture 5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2894159"/>
            <a:ext cx="504056" cy="499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 userDrawn="1"/>
        </p:nvSpPr>
        <p:spPr>
          <a:xfrm>
            <a:off x="0" y="4365104"/>
            <a:ext cx="9252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fr-BE" sz="24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More information</a:t>
            </a:r>
          </a:p>
          <a:p>
            <a:pPr algn="ctr">
              <a:spcBef>
                <a:spcPts val="0"/>
              </a:spcBef>
            </a:pPr>
            <a:r>
              <a:rPr lang="fr-BE" sz="2400" kern="1200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+mn-lt"/>
                <a:ea typeface="+mn-ea"/>
                <a:cs typeface="+mn-cs"/>
              </a:rPr>
              <a:t>www.eu-patient.eu</a:t>
            </a:r>
          </a:p>
          <a:p>
            <a:pPr algn="ctr">
              <a:spcBef>
                <a:spcPts val="0"/>
              </a:spcBef>
            </a:pPr>
            <a:r>
              <a:rPr lang="fr-BE" sz="2400" kern="1200" dirty="0">
                <a:solidFill>
                  <a:schemeClr val="bg1"/>
                </a:solidFill>
                <a:uFill>
                  <a:solidFill>
                    <a:schemeClr val="bg1"/>
                  </a:solidFill>
                </a:uFill>
                <a:latin typeface="+mn-lt"/>
                <a:ea typeface="+mn-ea"/>
                <a:cs typeface="+mn-cs"/>
              </a:rPr>
              <a:t>info@eu-patient.eu</a:t>
            </a:r>
            <a:endParaRPr lang="fr-FR" sz="24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539552" y="1052736"/>
            <a:ext cx="8064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r-BE" sz="4000" b="1" kern="1200" dirty="0">
                <a:solidFill>
                  <a:schemeClr val="bg1"/>
                </a:solidFill>
                <a:latin typeface="+mj-lt"/>
                <a:ea typeface="+mn-ea"/>
                <a:cs typeface="+mn-cs"/>
              </a:rPr>
              <a:t>THANK YOU FOR YOUR ATTENTION!</a:t>
            </a:r>
            <a:endParaRPr lang="en-US" sz="4000" b="1" kern="1200" dirty="0">
              <a:solidFill>
                <a:schemeClr val="bg1"/>
              </a:solidFill>
              <a:latin typeface="+mj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36512" y="2165955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Follow us on Social Media! </a:t>
            </a:r>
          </a:p>
          <a:p>
            <a:pPr algn="ctr"/>
            <a:r>
              <a:rPr lang="en-GB" sz="2400" b="1" dirty="0">
                <a:solidFill>
                  <a:schemeClr val="bg1"/>
                </a:solidFill>
                <a:latin typeface="+mj-lt"/>
                <a:cs typeface="Calibri" pitchFamily="34" charset="0"/>
              </a:rPr>
              <a:t>  </a:t>
            </a:r>
            <a:endParaRPr lang="en-GB" sz="2400" dirty="0">
              <a:solidFill>
                <a:schemeClr val="bg1"/>
              </a:solidFill>
              <a:latin typeface="+mj-lt"/>
              <a:cs typeface="Calibri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6012160" y="2913144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+mj-lt"/>
                <a:cs typeface="Calibri" pitchFamily="34" charset="0"/>
              </a:rPr>
              <a:t>/</a:t>
            </a:r>
            <a:r>
              <a:rPr lang="en-GB" sz="2400" dirty="0" err="1">
                <a:solidFill>
                  <a:schemeClr val="bg1"/>
                </a:solidFill>
                <a:latin typeface="+mj-lt"/>
                <a:cs typeface="Calibri" pitchFamily="34" charset="0"/>
              </a:rPr>
              <a:t>eupatient</a:t>
            </a:r>
            <a:endParaRPr lang="en-GB" sz="2400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endParaRPr lang="en-GB" sz="2400" dirty="0">
              <a:solidFill>
                <a:schemeClr val="bg1"/>
              </a:solidFill>
              <a:latin typeface="+mj-lt"/>
              <a:cs typeface="Calibri" pitchFamily="34" charset="0"/>
            </a:endParaRPr>
          </a:p>
          <a:p>
            <a:r>
              <a:rPr lang="en-GB" sz="2400" dirty="0">
                <a:solidFill>
                  <a:schemeClr val="bg1"/>
                </a:solidFill>
                <a:latin typeface="+mj-lt"/>
                <a:cs typeface="Calibri" pitchFamily="34" charset="0"/>
              </a:rPr>
              <a:t> eu-patient.eu/blog</a:t>
            </a:r>
          </a:p>
        </p:txBody>
      </p:sp>
      <p:pic>
        <p:nvPicPr>
          <p:cNvPr id="3074" name="Picture 2" descr="http://www.hankooktea.com/images/Wordpress%20Logo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635709"/>
            <a:ext cx="576064" cy="565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Zilvinas\Desktop\EPF Template 2013\powerpoint\EPF-PPT-back2-fixed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52"/>
            <a:ext cx="9169524" cy="6876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57" r:id="rId2"/>
    <p:sldLayoutId id="2147483758" r:id="rId3"/>
    <p:sldLayoutId id="2147483760" r:id="rId4"/>
    <p:sldLayoutId id="2147483763" r:id="rId5"/>
    <p:sldLayoutId id="2147483764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51520" y="4767158"/>
            <a:ext cx="3096344" cy="779323"/>
          </a:xfrm>
        </p:spPr>
        <p:txBody>
          <a:bodyPr/>
          <a:lstStyle/>
          <a:p>
            <a:r>
              <a:rPr lang="en-GB" dirty="0"/>
              <a:t>11/04/17</a:t>
            </a:r>
          </a:p>
          <a:p>
            <a:r>
              <a:rPr lang="en-GB" dirty="0"/>
              <a:t>Brussels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59632" y="1916832"/>
            <a:ext cx="6877231" cy="1008112"/>
          </a:xfrm>
        </p:spPr>
        <p:txBody>
          <a:bodyPr/>
          <a:lstStyle/>
          <a:p>
            <a:r>
              <a:rPr lang="en-GB" dirty="0"/>
              <a:t>European Patient’s Forum</a:t>
            </a:r>
          </a:p>
          <a:p>
            <a:r>
              <a:rPr lang="en-GB" cap="none" dirty="0"/>
              <a:t>Leadership Meeting</a:t>
            </a:r>
          </a:p>
          <a:p>
            <a:r>
              <a:rPr lang="en-GB" b="0" cap="none" dirty="0"/>
              <a:t>2017</a:t>
            </a:r>
          </a:p>
        </p:txBody>
      </p:sp>
      <p:sp>
        <p:nvSpPr>
          <p:cNvPr id="2" name="Rectangle 1"/>
          <p:cNvSpPr/>
          <p:nvPr/>
        </p:nvSpPr>
        <p:spPr>
          <a:xfrm>
            <a:off x="4554968" y="476715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en-GB" dirty="0"/>
          </a:p>
          <a:p>
            <a:pPr algn="r"/>
            <a:endParaRPr lang="en-GB" dirty="0"/>
          </a:p>
          <a:p>
            <a:pPr algn="r"/>
            <a:r>
              <a:rPr lang="en-GB" sz="1400" dirty="0">
                <a:solidFill>
                  <a:schemeClr val="bg1"/>
                </a:solidFill>
                <a:latin typeface="+mn-lt"/>
              </a:rPr>
              <a:t>@</a:t>
            </a:r>
            <a:r>
              <a:rPr lang="en-GB" sz="1400" dirty="0" err="1">
                <a:solidFill>
                  <a:schemeClr val="bg1"/>
                </a:solidFill>
                <a:latin typeface="+mn-lt"/>
              </a:rPr>
              <a:t>eupatientsforum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22237"/>
            <a:ext cx="372160" cy="30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11/04/17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39552" y="5229200"/>
            <a:ext cx="3168352" cy="360040"/>
          </a:xfrm>
        </p:spPr>
        <p:txBody>
          <a:bodyPr>
            <a:noAutofit/>
          </a:bodyPr>
          <a:lstStyle/>
          <a:p>
            <a:r>
              <a:rPr lang="en-GB" dirty="0"/>
              <a:t>EPF Leadership Meeting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/>
          </a:bodyPr>
          <a:lstStyle/>
          <a:p>
            <a:r>
              <a:rPr lang="en-GB" dirty="0" err="1"/>
              <a:t>Epf</a:t>
            </a:r>
            <a:r>
              <a:rPr lang="en-GB" dirty="0"/>
              <a:t> in a changing health and social policy development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5814392" y="4725144"/>
            <a:ext cx="2987824" cy="792088"/>
          </a:xfrm>
        </p:spPr>
        <p:txBody>
          <a:bodyPr>
            <a:normAutofit fontScale="92500" lnSpcReduction="20000"/>
          </a:bodyPr>
          <a:lstStyle/>
          <a:p>
            <a:pPr algn="r"/>
            <a:endParaRPr lang="en-GB" sz="1800" dirty="0"/>
          </a:p>
          <a:p>
            <a:pPr algn="r"/>
            <a:endParaRPr lang="en-GB" sz="1800" dirty="0"/>
          </a:p>
          <a:p>
            <a:pPr algn="r"/>
            <a:r>
              <a:rPr lang="en-GB" sz="1500" dirty="0"/>
              <a:t>@</a:t>
            </a:r>
            <a:r>
              <a:rPr lang="en-GB" sz="1600" dirty="0" err="1"/>
              <a:t>eupatientsforum</a:t>
            </a:r>
            <a:endParaRPr lang="en-GB" sz="18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712" y="5229328"/>
            <a:ext cx="372160" cy="30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503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3528" y="188640"/>
            <a:ext cx="7370454" cy="647700"/>
          </a:xfrm>
        </p:spPr>
        <p:txBody>
          <a:bodyPr/>
          <a:lstStyle/>
          <a:p>
            <a:r>
              <a:rPr lang="en-GB" sz="2400" dirty="0"/>
              <a:t>A Changing Health &amp; Social Policy Development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441906" y="1726446"/>
            <a:ext cx="7730494" cy="2566650"/>
          </a:xfrm>
        </p:spPr>
        <p:txBody>
          <a:bodyPr/>
          <a:lstStyle/>
          <a:p>
            <a:pPr marL="0" indent="0">
              <a:buNone/>
            </a:pPr>
            <a:r>
              <a:rPr lang="en-GB" sz="2400" i="1" dirty="0">
                <a:cs typeface="Calibri" panose="020F0502020204030204" pitchFamily="34" charset="0"/>
              </a:rPr>
              <a:t>Discussion on the development of the external environment, including economic, political, technological and socio-cultural factors that shapes the current and future activities of EPF.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364088" y="3429000"/>
            <a:ext cx="352839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1600" b="1" dirty="0">
                <a:latin typeface="+mn-lt"/>
              </a:rPr>
              <a:t>Karolina Hanslik</a:t>
            </a:r>
            <a:r>
              <a:rPr lang="it-IT" sz="1600" dirty="0">
                <a:latin typeface="+mn-lt"/>
              </a:rPr>
              <a:t>, </a:t>
            </a:r>
            <a:r>
              <a:rPr lang="it-IT" sz="1400" dirty="0">
                <a:latin typeface="+mn-lt"/>
              </a:rPr>
              <a:t>Policy Officer, DG SANTE, European Commission</a:t>
            </a:r>
          </a:p>
          <a:p>
            <a:pPr lvl="0"/>
            <a:endParaRPr lang="en-GB" sz="1600" dirty="0">
              <a:latin typeface="+mn-lt"/>
            </a:endParaRPr>
          </a:p>
          <a:p>
            <a:pPr lvl="0"/>
            <a:r>
              <a:rPr lang="en-GB" sz="1600" b="1" dirty="0" err="1">
                <a:latin typeface="+mn-lt"/>
              </a:rPr>
              <a:t>Lieven</a:t>
            </a:r>
            <a:r>
              <a:rPr lang="en-GB" sz="1600" b="1" dirty="0">
                <a:latin typeface="+mn-lt"/>
              </a:rPr>
              <a:t> </a:t>
            </a:r>
            <a:r>
              <a:rPr lang="en-GB" sz="1600" b="1" dirty="0" err="1">
                <a:latin typeface="+mn-lt"/>
              </a:rPr>
              <a:t>Annemans</a:t>
            </a:r>
            <a:r>
              <a:rPr lang="en-GB" sz="1600" dirty="0">
                <a:latin typeface="+mn-lt"/>
              </a:rPr>
              <a:t>, </a:t>
            </a:r>
            <a:r>
              <a:rPr lang="en-GB" sz="1400" dirty="0">
                <a:latin typeface="+mn-lt"/>
              </a:rPr>
              <a:t>Professor of Health Economics, Ghent University</a:t>
            </a:r>
          </a:p>
          <a:p>
            <a:pPr lvl="0"/>
            <a:endParaRPr lang="en-GB" sz="1600" dirty="0">
              <a:latin typeface="+mn-lt"/>
            </a:endParaRPr>
          </a:p>
          <a:p>
            <a:pPr lvl="0"/>
            <a:r>
              <a:rPr lang="en-GB" sz="1600" b="1" dirty="0">
                <a:latin typeface="+mn-lt"/>
              </a:rPr>
              <a:t>Nick </a:t>
            </a:r>
            <a:r>
              <a:rPr lang="en-GB" sz="1600" b="1" dirty="0" err="1">
                <a:latin typeface="+mn-lt"/>
              </a:rPr>
              <a:t>Guldemond</a:t>
            </a:r>
            <a:r>
              <a:rPr lang="en-GB" sz="1600" dirty="0">
                <a:latin typeface="+mn-lt"/>
              </a:rPr>
              <a:t>, </a:t>
            </a:r>
            <a:r>
              <a:rPr lang="en-GB" sz="1400" dirty="0">
                <a:latin typeface="+mn-lt"/>
              </a:rPr>
              <a:t>Associate Professor Integrated Care and Technology, Institute of Health Policy &amp; Management</a:t>
            </a:r>
          </a:p>
          <a:p>
            <a:pPr lvl="0"/>
            <a:endParaRPr lang="en-GB" sz="1400" dirty="0">
              <a:latin typeface="+mn-lt"/>
            </a:endParaRPr>
          </a:p>
          <a:p>
            <a:pPr lvl="0"/>
            <a:r>
              <a:rPr lang="en-GB" sz="1400" b="1" i="1" dirty="0">
                <a:latin typeface="+mn-lt"/>
              </a:rPr>
              <a:t>Moderated by Nicola Bedlington</a:t>
            </a:r>
            <a:r>
              <a:rPr lang="en-GB" sz="1400" i="1" dirty="0">
                <a:latin typeface="+mn-lt"/>
              </a:rPr>
              <a:t>, EPF Secretary General</a:t>
            </a:r>
          </a:p>
          <a:p>
            <a:pPr algn="ctr">
              <a:spcBef>
                <a:spcPts val="0"/>
              </a:spcBef>
            </a:pPr>
            <a:endParaRPr lang="en-GB" sz="1800" b="1" kern="120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429000"/>
            <a:ext cx="3600400" cy="2722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210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11/04/17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539552" y="5229200"/>
            <a:ext cx="3168352" cy="360040"/>
          </a:xfrm>
        </p:spPr>
        <p:txBody>
          <a:bodyPr>
            <a:noAutofit/>
          </a:bodyPr>
          <a:lstStyle/>
          <a:p>
            <a:r>
              <a:rPr lang="en-GB" dirty="0"/>
              <a:t>EPF Leadership Meeting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Preparing for the future - </a:t>
            </a:r>
          </a:p>
          <a:p>
            <a:r>
              <a:rPr lang="en-GB" dirty="0"/>
              <a:t>Breakout sessions</a:t>
            </a:r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5814392" y="4725144"/>
            <a:ext cx="2987824" cy="792088"/>
          </a:xfrm>
        </p:spPr>
        <p:txBody>
          <a:bodyPr>
            <a:normAutofit fontScale="92500" lnSpcReduction="20000"/>
          </a:bodyPr>
          <a:lstStyle/>
          <a:p>
            <a:pPr algn="r"/>
            <a:endParaRPr lang="en-GB" sz="1800" dirty="0"/>
          </a:p>
          <a:p>
            <a:pPr algn="r"/>
            <a:endParaRPr lang="en-GB" sz="1800" dirty="0"/>
          </a:p>
          <a:p>
            <a:pPr algn="r"/>
            <a:r>
              <a:rPr lang="en-GB" sz="1500" dirty="0"/>
              <a:t>@</a:t>
            </a:r>
            <a:r>
              <a:rPr lang="en-GB" sz="1600" dirty="0" err="1"/>
              <a:t>eupatientsforum</a:t>
            </a:r>
            <a:endParaRPr lang="en-GB" sz="18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712" y="5229328"/>
            <a:ext cx="372160" cy="30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4660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323528" y="119923"/>
            <a:ext cx="7344816" cy="647700"/>
          </a:xfrm>
        </p:spPr>
        <p:txBody>
          <a:bodyPr/>
          <a:lstStyle/>
          <a:p>
            <a:r>
              <a:rPr lang="en-GB" dirty="0"/>
              <a:t>Preparing for the Future</a:t>
            </a:r>
          </a:p>
        </p:txBody>
      </p:sp>
      <p:sp>
        <p:nvSpPr>
          <p:cNvPr id="11" name="Rectángulo 6"/>
          <p:cNvSpPr/>
          <p:nvPr/>
        </p:nvSpPr>
        <p:spPr bwMode="auto">
          <a:xfrm>
            <a:off x="2123728" y="2204864"/>
            <a:ext cx="2288101" cy="1929086"/>
          </a:xfrm>
          <a:prstGeom prst="rect">
            <a:avLst/>
          </a:prstGeom>
          <a:solidFill>
            <a:schemeClr val="accent6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lvl="0"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Empowerment</a:t>
            </a:r>
            <a:endParaRPr lang="id-ID" sz="3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Rectángulo 7"/>
          <p:cNvSpPr/>
          <p:nvPr/>
        </p:nvSpPr>
        <p:spPr bwMode="auto">
          <a:xfrm>
            <a:off x="4411829" y="2204864"/>
            <a:ext cx="2288101" cy="1929086"/>
          </a:xfrm>
          <a:prstGeom prst="rect">
            <a:avLst/>
          </a:prstGeom>
          <a:solidFill>
            <a:srgbClr val="1FB25A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lvl="0"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Access &amp; Inequalities</a:t>
            </a:r>
            <a:endParaRPr lang="id-ID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Rectángulo 8"/>
          <p:cNvSpPr/>
          <p:nvPr/>
        </p:nvSpPr>
        <p:spPr bwMode="auto">
          <a:xfrm>
            <a:off x="4411828" y="4128230"/>
            <a:ext cx="2288101" cy="192908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lvl="0"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Governance</a:t>
            </a:r>
            <a:endParaRPr lang="id-ID" sz="2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ángulo 9"/>
          <p:cNvSpPr/>
          <p:nvPr/>
        </p:nvSpPr>
        <p:spPr bwMode="auto">
          <a:xfrm>
            <a:off x="2123727" y="4128230"/>
            <a:ext cx="2288101" cy="1929086"/>
          </a:xfrm>
          <a:prstGeom prst="rect">
            <a:avLst/>
          </a:prstGeom>
          <a:solidFill>
            <a:srgbClr val="065FA6"/>
          </a:solidFill>
          <a:ln>
            <a:noFill/>
          </a:ln>
          <a:extLst/>
        </p:spPr>
        <p:txBody>
          <a:bodyPr lIns="0" tIns="0" rIns="0" bIns="0" rtlCol="0" anchor="ctr"/>
          <a:lstStyle/>
          <a:p>
            <a:pPr lvl="0"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Sustainable </a:t>
            </a:r>
          </a:p>
          <a:p>
            <a:pPr lvl="0" algn="ctr"/>
            <a:r>
              <a:rPr lang="en-GB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Patient organisations</a:t>
            </a:r>
            <a:endParaRPr lang="id-ID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246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>
          <a:xfrm>
            <a:off x="251520" y="4767158"/>
            <a:ext cx="3096344" cy="779323"/>
          </a:xfrm>
        </p:spPr>
        <p:txBody>
          <a:bodyPr/>
          <a:lstStyle/>
          <a:p>
            <a:r>
              <a:rPr lang="en-GB" dirty="0"/>
              <a:t>11/04/17</a:t>
            </a:r>
          </a:p>
          <a:p>
            <a:r>
              <a:rPr lang="en-GB" dirty="0"/>
              <a:t>Brussels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59632" y="1916832"/>
            <a:ext cx="6877231" cy="1008112"/>
          </a:xfrm>
        </p:spPr>
        <p:txBody>
          <a:bodyPr/>
          <a:lstStyle/>
          <a:p>
            <a:r>
              <a:rPr lang="en-GB" dirty="0"/>
              <a:t>European Patient’s Forum</a:t>
            </a:r>
          </a:p>
          <a:p>
            <a:r>
              <a:rPr lang="en-GB" cap="none" dirty="0"/>
              <a:t>Leadership Meeting</a:t>
            </a:r>
          </a:p>
          <a:p>
            <a:r>
              <a:rPr lang="en-GB" b="0" cap="none" dirty="0"/>
              <a:t>2017</a:t>
            </a:r>
          </a:p>
        </p:txBody>
      </p:sp>
      <p:sp>
        <p:nvSpPr>
          <p:cNvPr id="2" name="Rectangle 1"/>
          <p:cNvSpPr/>
          <p:nvPr/>
        </p:nvSpPr>
        <p:spPr>
          <a:xfrm>
            <a:off x="4554968" y="4767158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endParaRPr lang="en-GB" dirty="0"/>
          </a:p>
          <a:p>
            <a:pPr algn="r"/>
            <a:endParaRPr lang="en-GB" dirty="0"/>
          </a:p>
          <a:p>
            <a:pPr algn="r"/>
            <a:r>
              <a:rPr lang="en-GB" sz="1400" dirty="0">
                <a:solidFill>
                  <a:schemeClr val="bg1"/>
                </a:solidFill>
                <a:latin typeface="+mn-lt"/>
              </a:rPr>
              <a:t>@</a:t>
            </a:r>
            <a:r>
              <a:rPr lang="en-GB" sz="1400" dirty="0" err="1">
                <a:solidFill>
                  <a:schemeClr val="bg1"/>
                </a:solidFill>
                <a:latin typeface="+mn-lt"/>
              </a:rPr>
              <a:t>eupatientsforum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5322237"/>
            <a:ext cx="372160" cy="306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10439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PPT 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PF Candara">
      <a:majorFont>
        <a:latin typeface="Candara"/>
        <a:ea typeface=""/>
        <a:cs typeface=""/>
      </a:majorFont>
      <a:minorFont>
        <a:latin typeface="Candar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spcBef>
            <a:spcPts val="0"/>
          </a:spcBef>
          <a:defRPr sz="1800" b="1" kern="1200" dirty="0" smtClean="0">
            <a:solidFill>
              <a:schemeClr val="bg1"/>
            </a:solidFill>
            <a:latin typeface="+mn-lt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TEMPLATE_PPT PRESENTATION</Template>
  <TotalTime>4064</TotalTime>
  <Words>144</Words>
  <Application>Microsoft Office PowerPoint</Application>
  <PresentationFormat>On-screen Show (4:3)</PresentationFormat>
  <Paragraphs>48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Candara</vt:lpstr>
      <vt:lpstr>Rockwell Std</vt:lpstr>
      <vt:lpstr>TEMPLATE_PPT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Laurene</dc:creator>
  <cp:lastModifiedBy>Laurent Louette | EPF</cp:lastModifiedBy>
  <cp:revision>237</cp:revision>
  <dcterms:created xsi:type="dcterms:W3CDTF">2014-05-07T09:26:25Z</dcterms:created>
  <dcterms:modified xsi:type="dcterms:W3CDTF">2017-04-06T13:25:39Z</dcterms:modified>
</cp:coreProperties>
</file>