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932" r:id="rId1"/>
  </p:sldMasterIdLst>
  <p:notesMasterIdLst>
    <p:notesMasterId r:id="rId15"/>
  </p:notesMasterIdLst>
  <p:handoutMasterIdLst>
    <p:handoutMasterId r:id="rId16"/>
  </p:handoutMasterIdLst>
  <p:sldIdLst>
    <p:sldId id="256" r:id="rId2"/>
    <p:sldId id="334" r:id="rId3"/>
    <p:sldId id="324" r:id="rId4"/>
    <p:sldId id="328" r:id="rId5"/>
    <p:sldId id="325" r:id="rId6"/>
    <p:sldId id="326" r:id="rId7"/>
    <p:sldId id="330" r:id="rId8"/>
    <p:sldId id="337" r:id="rId9"/>
    <p:sldId id="332" r:id="rId10"/>
    <p:sldId id="331" r:id="rId11"/>
    <p:sldId id="333" r:id="rId12"/>
    <p:sldId id="335" r:id="rId13"/>
    <p:sldId id="338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9933"/>
    <a:srgbClr val="005295"/>
    <a:srgbClr val="002F6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62" autoAdjust="0"/>
    <p:restoredTop sz="92667" autoAdjust="0"/>
  </p:normalViewPr>
  <p:slideViewPr>
    <p:cSldViewPr>
      <p:cViewPr varScale="1">
        <p:scale>
          <a:sx n="52" d="100"/>
          <a:sy n="52" d="100"/>
        </p:scale>
        <p:origin x="-878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0" y="137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376" y="-10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072B5B4-41DB-431F-8620-B9F486F5D8A9}" type="datetimeFigureOut">
              <a:rPr lang="nl-BE"/>
              <a:pPr>
                <a:defRPr/>
              </a:pPr>
              <a:t>14/05/2010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3053A97-16E0-4CA8-A61B-B344B0DF2AB3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xmlns="" val="42235268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0"/>
            <a:r>
              <a:rPr lang="en-GB" noProof="0" smtClean="0"/>
              <a:t>Second level</a:t>
            </a:r>
          </a:p>
          <a:p>
            <a:pPr lvl="0"/>
            <a:r>
              <a:rPr lang="en-GB" noProof="0" smtClean="0"/>
              <a:t>Third level</a:t>
            </a:r>
          </a:p>
          <a:p>
            <a:pPr lvl="0"/>
            <a:r>
              <a:rPr lang="en-GB" noProof="0" smtClean="0"/>
              <a:t>Fourth level</a:t>
            </a:r>
          </a:p>
          <a:p>
            <a:pPr lvl="0"/>
            <a:r>
              <a:rPr lang="en-GB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6AE530D-0973-4EA8-AFC6-90C51A5D23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356233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E74119-F577-4A71-86A2-C0242A8B504E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z="24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E74119-F577-4A71-86A2-C0242A8B504E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z="24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AE530D-0973-4EA8-AFC6-90C51A5D235C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AE530D-0973-4EA8-AFC6-90C51A5D235C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08-05-06</a:t>
            </a: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718FFC8-CA23-4B71-ACD9-AAF2B60378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08-05-06</a:t>
            </a:r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08-05-06</a:t>
            </a:r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08-05-06</a:t>
            </a:r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6E2914F-7AD7-4236-956A-1B69F91885C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0" y="1066800"/>
            <a:ext cx="9144000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08-05-06</a:t>
            </a:r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08-05-06</a:t>
            </a:r>
            <a:endParaRPr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08-05-06</a:t>
            </a:r>
            <a:endParaRPr lang="en-US" sz="180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08-05-06</a:t>
            </a:r>
            <a:endParaRPr lang="en-US" sz="1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08-05-06</a:t>
            </a:r>
            <a:endParaRPr lang="en-US" sz="18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08-05-06</a:t>
            </a:r>
            <a:endParaRPr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08-05-06</a:t>
            </a:r>
            <a:endParaRPr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08-05-06</a:t>
            </a:r>
            <a:endParaRPr lang="en-US" sz="180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‹#›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pic>
        <p:nvPicPr>
          <p:cNvPr id="11" name="Picture 10" descr="EPF logo.g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42844" y="6143644"/>
            <a:ext cx="1071570" cy="6131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  <p:sldLayoutId id="2147483935" r:id="rId3"/>
    <p:sldLayoutId id="2147483936" r:id="rId4"/>
    <p:sldLayoutId id="2147483937" r:id="rId5"/>
    <p:sldLayoutId id="2147483938" r:id="rId6"/>
    <p:sldLayoutId id="2147483939" r:id="rId7"/>
    <p:sldLayoutId id="2147483940" r:id="rId8"/>
    <p:sldLayoutId id="2147483941" r:id="rId9"/>
    <p:sldLayoutId id="2147483942" r:id="rId10"/>
    <p:sldLayoutId id="21474839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5500702"/>
            <a:ext cx="4572000" cy="156966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A STRONG PATIENTS’ VOICE TO DRIVE BETTER HEALTH IN EUROPE</a:t>
            </a:r>
            <a:endParaRPr lang="en-US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nl-BE" dirty="0">
              <a:solidFill>
                <a:srgbClr val="005295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488" y="285728"/>
            <a:ext cx="5929322" cy="1077218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3200" b="1" dirty="0" smtClean="0">
                <a:solidFill>
                  <a:srgbClr val="005295"/>
                </a:solidFill>
                <a:latin typeface="+mj-lt"/>
              </a:rPr>
              <a:t>EPF Annual General Meeting</a:t>
            </a:r>
          </a:p>
          <a:p>
            <a:pPr algn="r">
              <a:defRPr/>
            </a:pPr>
            <a:r>
              <a:rPr lang="en-US" sz="3200" b="1" dirty="0" smtClean="0">
                <a:solidFill>
                  <a:srgbClr val="005295"/>
                </a:solidFill>
                <a:latin typeface="+mj-lt"/>
              </a:rPr>
              <a:t>19 May 2010 </a:t>
            </a:r>
            <a:endParaRPr lang="en-US" sz="3200" b="1" dirty="0">
              <a:solidFill>
                <a:srgbClr val="005295"/>
              </a:solidFill>
              <a:latin typeface="+mj-lt"/>
            </a:endParaRPr>
          </a:p>
        </p:txBody>
      </p:sp>
      <p:pic>
        <p:nvPicPr>
          <p:cNvPr id="7" name="Picture 6" descr="EPF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61885" y="1721181"/>
            <a:ext cx="4981883" cy="28508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93272"/>
            <a:ext cx="8186766" cy="457203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nl-BE" sz="2600" smtClean="0">
                <a:latin typeface="Calibri" pitchFamily="34" charset="0"/>
                <a:cs typeface="Calibri" pitchFamily="34" charset="0"/>
              </a:rPr>
              <a:t>Value + :  </a:t>
            </a:r>
            <a:r>
              <a:rPr lang="nl-BE" sz="2600" dirty="0" smtClean="0">
                <a:solidFill>
                  <a:srgbClr val="FF9933"/>
                </a:solidFill>
                <a:latin typeface="Calibri" pitchFamily="34" charset="0"/>
                <a:cs typeface="Calibri" pitchFamily="34" charset="0"/>
              </a:rPr>
              <a:t>patient involvement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BE" sz="2600" dirty="0" smtClean="0">
                <a:latin typeface="Calibri" pitchFamily="34" charset="0"/>
                <a:cs typeface="Calibri" pitchFamily="34" charset="0"/>
              </a:rPr>
              <a:t>EUNETPAS: </a:t>
            </a:r>
            <a:r>
              <a:rPr lang="nl-BE" sz="2600" dirty="0" smtClean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  <a:t>safety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BE" sz="2600" dirty="0" smtClean="0">
                <a:latin typeface="Calibri" pitchFamily="34" charset="0"/>
                <a:cs typeface="Calibri" pitchFamily="34" charset="0"/>
              </a:rPr>
              <a:t>RESPECT: </a:t>
            </a:r>
            <a:r>
              <a:rPr lang="nl-BE" sz="2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young patients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BE" sz="2600" dirty="0" smtClean="0">
                <a:latin typeface="Calibri" pitchFamily="34" charset="0"/>
                <a:cs typeface="Calibri" pitchFamily="34" charset="0"/>
              </a:rPr>
              <a:t>CALLIOPE: </a:t>
            </a:r>
            <a:r>
              <a:rPr lang="nl-BE" sz="2600" dirty="0" smtClean="0">
                <a:solidFill>
                  <a:srgbClr val="FF9933"/>
                </a:solidFill>
                <a:latin typeface="Calibri" pitchFamily="34" charset="0"/>
                <a:cs typeface="Calibri" pitchFamily="34" charset="0"/>
              </a:rPr>
              <a:t>interoperability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BE" sz="2600" dirty="0" smtClean="0">
                <a:latin typeface="Calibri" pitchFamily="34" charset="0"/>
                <a:cs typeface="Calibri" pitchFamily="34" charset="0"/>
              </a:rPr>
              <a:t>INTERQUALITY:</a:t>
            </a:r>
            <a:r>
              <a:rPr lang="nl-BE" sz="2600" dirty="0" smtClean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  <a:t> quality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BE" sz="2600" dirty="0" smtClean="0">
                <a:latin typeface="Calibri" pitchFamily="34" charset="0"/>
                <a:cs typeface="Calibri" pitchFamily="34" charset="0"/>
              </a:rPr>
              <a:t>Renewing Health: </a:t>
            </a:r>
            <a:r>
              <a:rPr lang="nl-BE" sz="2600" dirty="0" smtClean="0">
                <a:solidFill>
                  <a:srgbClr val="005295"/>
                </a:solidFill>
                <a:latin typeface="Calibri" pitchFamily="34" charset="0"/>
                <a:cs typeface="Calibri" pitchFamily="34" charset="0"/>
              </a:rPr>
              <a:t>telemedicine pilot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BE" sz="2600" dirty="0" smtClean="0">
                <a:latin typeface="Calibri" pitchFamily="34" charset="0"/>
                <a:cs typeface="Calibri" pitchFamily="34" charset="0"/>
              </a:rPr>
              <a:t>STRUCTURAL FUNDS: </a:t>
            </a:r>
            <a:r>
              <a:rPr lang="nl-BE" sz="2600" dirty="0" smtClean="0">
                <a:solidFill>
                  <a:srgbClr val="FF9933"/>
                </a:solidFill>
                <a:latin typeface="Calibri" pitchFamily="34" charset="0"/>
                <a:cs typeface="Calibri" pitchFamily="34" charset="0"/>
              </a:rPr>
              <a:t>patient involvement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BE" sz="2600" dirty="0" smtClean="0">
                <a:latin typeface="Calibri" pitchFamily="34" charset="0"/>
                <a:cs typeface="Calibri" pitchFamily="34" charset="0"/>
              </a:rPr>
              <a:t>Chain of Trust:</a:t>
            </a:r>
            <a:r>
              <a:rPr lang="nl-BE" sz="2600" dirty="0" smtClean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  <a:t> eHealth</a:t>
            </a:r>
          </a:p>
          <a:p>
            <a:pPr>
              <a:buFont typeface="Arial" pitchFamily="34" charset="0"/>
              <a:buChar char="•"/>
              <a:defRPr/>
            </a:pPr>
            <a:endParaRPr lang="nl-BE" sz="26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66" y="131762"/>
            <a:ext cx="7467600" cy="796908"/>
          </a:xfrm>
        </p:spPr>
        <p:txBody>
          <a:bodyPr>
            <a:normAutofit/>
          </a:bodyPr>
          <a:lstStyle/>
          <a:p>
            <a:pPr algn="r"/>
            <a:r>
              <a:rPr lang="nl-BE" sz="4400" b="1" dirty="0" smtClean="0">
                <a:solidFill>
                  <a:srgbClr val="005295"/>
                </a:solidFill>
                <a:latin typeface="Calibri" pitchFamily="34" charset="0"/>
                <a:cs typeface="Calibri" pitchFamily="34" charset="0"/>
              </a:rPr>
              <a:t>Building evidence</a:t>
            </a:r>
            <a:endParaRPr lang="nl-BE" sz="36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9952" y="1628800"/>
            <a:ext cx="4514358" cy="4824536"/>
          </a:xfrm>
        </p:spPr>
        <p:txBody>
          <a:bodyPr>
            <a:normAutofit/>
          </a:bodyPr>
          <a:lstStyle/>
          <a:p>
            <a:endParaRPr lang="nl-BE" sz="2600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nl-BE" sz="2600" dirty="0" smtClean="0">
                <a:latin typeface="Calibri" pitchFamily="34" charset="0"/>
                <a:cs typeface="Calibri" pitchFamily="34" charset="0"/>
              </a:rPr>
              <a:t>New website</a:t>
            </a:r>
          </a:p>
          <a:p>
            <a:pPr>
              <a:buFont typeface="Arial" pitchFamily="34" charset="0"/>
              <a:buChar char="•"/>
            </a:pPr>
            <a:r>
              <a:rPr lang="nl-BE" sz="2600" dirty="0" smtClean="0">
                <a:latin typeface="Calibri" pitchFamily="34" charset="0"/>
                <a:cs typeface="Calibri" pitchFamily="34" charset="0"/>
              </a:rPr>
              <a:t>Revamped EPF Mailing</a:t>
            </a:r>
          </a:p>
          <a:p>
            <a:pPr>
              <a:buFont typeface="Arial" pitchFamily="34" charset="0"/>
              <a:buChar char="•"/>
            </a:pPr>
            <a:r>
              <a:rPr lang="nl-BE" sz="2600" dirty="0" smtClean="0">
                <a:latin typeface="Calibri" pitchFamily="34" charset="0"/>
                <a:cs typeface="Calibri" pitchFamily="34" charset="0"/>
              </a:rPr>
              <a:t>Prudent </a:t>
            </a:r>
            <a:r>
              <a:rPr lang="nl-BE" sz="2600" dirty="0" smtClean="0">
                <a:latin typeface="Calibri" pitchFamily="34" charset="0"/>
                <a:cs typeface="Calibri" pitchFamily="34" charset="0"/>
              </a:rPr>
              <a:t>social media strategy </a:t>
            </a:r>
          </a:p>
          <a:p>
            <a:pPr>
              <a:buFont typeface="Arial" pitchFamily="34" charset="0"/>
              <a:buChar char="•"/>
            </a:pPr>
            <a:endParaRPr lang="nl-BE" sz="2600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nl-BE" sz="2600" dirty="0" smtClean="0">
                <a:latin typeface="Calibri" pitchFamily="34" charset="0"/>
                <a:cs typeface="Calibri" pitchFamily="34" charset="0"/>
              </a:rPr>
              <a:t>Partnerships – Health Professionals, Industry Federations, Insurers, Consumers etc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66" y="131762"/>
            <a:ext cx="7467600" cy="796908"/>
          </a:xfrm>
        </p:spPr>
        <p:txBody>
          <a:bodyPr>
            <a:normAutofit/>
          </a:bodyPr>
          <a:lstStyle/>
          <a:p>
            <a:pPr algn="r"/>
            <a:r>
              <a:rPr lang="nl-BE" sz="4000" dirty="0" smtClean="0">
                <a:solidFill>
                  <a:srgbClr val="005295"/>
                </a:solidFill>
                <a:latin typeface="Calibri" pitchFamily="34" charset="0"/>
                <a:cs typeface="Calibri" pitchFamily="34" charset="0"/>
              </a:rPr>
              <a:t>Powerful Communications</a:t>
            </a:r>
            <a:endParaRPr lang="nl-BE" sz="40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204054">
            <a:off x="395536" y="1476792"/>
            <a:ext cx="3600400" cy="2291163"/>
          </a:xfrm>
          <a:prstGeom prst="snip2DiagRect">
            <a:avLst>
              <a:gd name="adj1" fmla="val 0"/>
              <a:gd name="adj2" fmla="val 5093"/>
            </a:avLst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964656">
            <a:off x="522971" y="2298531"/>
            <a:ext cx="3083622" cy="23158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909350">
            <a:off x="942850" y="3355877"/>
            <a:ext cx="3096223" cy="2189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14584">
            <a:off x="413730" y="4559117"/>
            <a:ext cx="3096344" cy="11647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071546"/>
            <a:ext cx="8186766" cy="6045348"/>
          </a:xfrm>
        </p:spPr>
        <p:txBody>
          <a:bodyPr>
            <a:normAutofit/>
          </a:bodyPr>
          <a:lstStyle/>
          <a:p>
            <a:endParaRPr lang="nl-BE" sz="2600" dirty="0" smtClean="0">
              <a:latin typeface="Calibri" pitchFamily="34" charset="0"/>
              <a:cs typeface="Calibri" pitchFamily="34" charset="0"/>
            </a:endParaRPr>
          </a:p>
          <a:p>
            <a:r>
              <a:rPr lang="nl-BE" sz="2600" dirty="0" smtClean="0">
                <a:latin typeface="Calibri" pitchFamily="34" charset="0"/>
                <a:cs typeface="Calibri" pitchFamily="34" charset="0"/>
              </a:rPr>
              <a:t>e.g  Strategic Goal 5</a:t>
            </a:r>
            <a:br>
              <a:rPr lang="nl-BE" sz="2600" dirty="0" smtClean="0">
                <a:latin typeface="Calibri" pitchFamily="34" charset="0"/>
                <a:cs typeface="Calibri" pitchFamily="34" charset="0"/>
              </a:rPr>
            </a:br>
            <a:endParaRPr lang="nl-BE" sz="26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GB" sz="2600" b="1" i="1" dirty="0" smtClean="0">
                <a:latin typeface="Calibri" pitchFamily="34" charset="0"/>
                <a:cs typeface="Calibri" pitchFamily="34" charset="0"/>
              </a:rPr>
              <a:t>Performance Indicator: The perceived success  and impact of the Autumn Regional Advocacy Meeting taking place in Budapest, Hungary. </a:t>
            </a:r>
            <a:br>
              <a:rPr lang="en-GB" sz="2600" b="1" i="1" dirty="0" smtClean="0">
                <a:latin typeface="Calibri" pitchFamily="34" charset="0"/>
                <a:cs typeface="Calibri" pitchFamily="34" charset="0"/>
              </a:rPr>
            </a:br>
            <a:endParaRPr lang="en-GB" sz="2600" b="1" i="1" dirty="0" smtClean="0">
              <a:latin typeface="Calibri" pitchFamily="34" charset="0"/>
              <a:cs typeface="Calibri" pitchFamily="34" charset="0"/>
            </a:endParaRPr>
          </a:p>
          <a:p>
            <a:r>
              <a:rPr lang="en-GB" sz="2600" b="1" i="1" dirty="0" smtClean="0">
                <a:latin typeface="Calibri" pitchFamily="34" charset="0"/>
                <a:cs typeface="Calibri" pitchFamily="34" charset="0"/>
              </a:rPr>
              <a:t>Target: Participation by 50 patients’ leaders from the region in subsequent EPF work on EU health policy issues. </a:t>
            </a:r>
            <a:endParaRPr lang="nl-BE" sz="2600" b="1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66" y="131762"/>
            <a:ext cx="7467600" cy="796908"/>
          </a:xfrm>
        </p:spPr>
        <p:txBody>
          <a:bodyPr>
            <a:normAutofit/>
          </a:bodyPr>
          <a:lstStyle/>
          <a:p>
            <a:pPr algn="r"/>
            <a:r>
              <a:rPr lang="nl-BE" sz="4000" dirty="0" smtClean="0">
                <a:solidFill>
                  <a:srgbClr val="005295"/>
                </a:solidFill>
                <a:latin typeface="Calibri" pitchFamily="34" charset="0"/>
                <a:cs typeface="Calibri" pitchFamily="34" charset="0"/>
              </a:rPr>
              <a:t>Evaluation</a:t>
            </a:r>
            <a:endParaRPr lang="nl-BE" sz="40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071546"/>
            <a:ext cx="8186766" cy="6045348"/>
          </a:xfrm>
        </p:spPr>
        <p:txBody>
          <a:bodyPr>
            <a:normAutofit/>
          </a:bodyPr>
          <a:lstStyle/>
          <a:p>
            <a:endParaRPr lang="nl-BE" sz="26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GB" sz="2600" dirty="0" smtClean="0">
                <a:latin typeface="Calibri" pitchFamily="34" charset="0"/>
                <a:cs typeface="Calibri" pitchFamily="34" charset="0"/>
              </a:rPr>
              <a:t>Ambitious goals for 2010 </a:t>
            </a:r>
          </a:p>
          <a:p>
            <a:r>
              <a:rPr lang="en-GB" sz="2600" dirty="0" smtClean="0">
                <a:latin typeface="Calibri" pitchFamily="34" charset="0"/>
                <a:cs typeface="Calibri" pitchFamily="34" charset="0"/>
              </a:rPr>
              <a:t>Increasing external demands......... </a:t>
            </a:r>
          </a:p>
          <a:p>
            <a:pPr>
              <a:buNone/>
            </a:pPr>
            <a:r>
              <a:rPr lang="en-GB" sz="2600" dirty="0" smtClean="0">
                <a:latin typeface="Calibri" pitchFamily="34" charset="0"/>
                <a:cs typeface="Calibri" pitchFamily="34" charset="0"/>
              </a:rPr>
              <a:t>	.....And increasing proactive work</a:t>
            </a:r>
            <a:endParaRPr lang="nl-BE" sz="2600" b="1" dirty="0" smtClean="0">
              <a:latin typeface="Calibri" pitchFamily="34" charset="0"/>
              <a:cs typeface="Calibri" pitchFamily="34" charset="0"/>
            </a:endParaRPr>
          </a:p>
          <a:p>
            <a:endParaRPr lang="nl-BE" sz="26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nl-BE" sz="2600" dirty="0" smtClean="0">
                <a:latin typeface="Calibri" pitchFamily="34" charset="0"/>
                <a:cs typeface="Calibri" pitchFamily="34" charset="0"/>
              </a:rPr>
              <a:t>Need to be as efficient and as effective as possible</a:t>
            </a:r>
          </a:p>
          <a:p>
            <a:pPr>
              <a:buNone/>
            </a:pPr>
            <a:endParaRPr lang="nl-BE" sz="2600" dirty="0" smtClean="0">
              <a:latin typeface="Calibri" pitchFamily="34" charset="0"/>
              <a:cs typeface="Calibri" pitchFamily="34" charset="0"/>
            </a:endParaRPr>
          </a:p>
          <a:p>
            <a:r>
              <a:rPr lang="nl-BE" sz="2600" dirty="0" smtClean="0">
                <a:latin typeface="Calibri" pitchFamily="34" charset="0"/>
                <a:cs typeface="Calibri" pitchFamily="34" charset="0"/>
              </a:rPr>
              <a:t>Testing our foundations and building on achievements</a:t>
            </a:r>
            <a:endParaRPr lang="en-GB" sz="26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66" y="131762"/>
            <a:ext cx="7467600" cy="796908"/>
          </a:xfrm>
        </p:spPr>
        <p:txBody>
          <a:bodyPr>
            <a:normAutofit/>
          </a:bodyPr>
          <a:lstStyle/>
          <a:p>
            <a:pPr algn="r"/>
            <a:r>
              <a:rPr lang="nl-BE" sz="4000" dirty="0" smtClean="0">
                <a:solidFill>
                  <a:srgbClr val="005295"/>
                </a:solidFill>
              </a:rPr>
              <a:t>Conclusions</a:t>
            </a:r>
            <a:endParaRPr lang="nl-BE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857224" y="2846406"/>
            <a:ext cx="7467600" cy="796908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48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 HIGHLIGHTS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WORK PLAN 2010</a:t>
            </a:r>
            <a:endParaRPr kumimoji="0" lang="nl-BE" sz="4800" b="1" i="0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EPF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0364" y="1000108"/>
            <a:ext cx="2776693" cy="15889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242" y="1481328"/>
            <a:ext cx="8229600" cy="4525963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BE" sz="2800" dirty="0" smtClean="0">
                <a:latin typeface="Calibri" pitchFamily="34" charset="0"/>
                <a:cs typeface="Calibri" pitchFamily="34" charset="0"/>
              </a:rPr>
              <a:t>VISION – high quality patient-centred healthcare throughout the EU</a:t>
            </a:r>
          </a:p>
          <a:p>
            <a:pPr>
              <a:buFont typeface="Arial" pitchFamily="34" charset="0"/>
              <a:buChar char="•"/>
            </a:pPr>
            <a:r>
              <a:rPr lang="nl-BE" sz="2800" dirty="0" smtClean="0">
                <a:latin typeface="Calibri" pitchFamily="34" charset="0"/>
                <a:cs typeface="Calibri" pitchFamily="34" charset="0"/>
              </a:rPr>
              <a:t>MISSION – to present a strong and united patients’ voice</a:t>
            </a:r>
          </a:p>
          <a:p>
            <a:pPr>
              <a:buFont typeface="Arial" pitchFamily="34" charset="0"/>
              <a:buChar char="•"/>
            </a:pPr>
            <a:r>
              <a:rPr lang="nl-BE" sz="2800" dirty="0" smtClean="0">
                <a:latin typeface="Calibri" pitchFamily="34" charset="0"/>
                <a:cs typeface="Calibri" pitchFamily="34" charset="0"/>
              </a:rPr>
              <a:t>5 GOALS</a:t>
            </a: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latin typeface="Calibri" pitchFamily="34" charset="0"/>
                <a:cs typeface="Calibri" pitchFamily="34" charset="0"/>
              </a:rPr>
              <a:t>Equal Access</a:t>
            </a: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latin typeface="Calibri" pitchFamily="34" charset="0"/>
                <a:cs typeface="Calibri" pitchFamily="34" charset="0"/>
              </a:rPr>
              <a:t>Patient Involvement</a:t>
            </a: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latin typeface="Calibri" pitchFamily="34" charset="0"/>
                <a:cs typeface="Calibri" pitchFamily="34" charset="0"/>
              </a:rPr>
              <a:t>Patients’ perspective</a:t>
            </a: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latin typeface="Calibri" pitchFamily="34" charset="0"/>
                <a:cs typeface="Calibri" pitchFamily="34" charset="0"/>
              </a:rPr>
              <a:t>Sustainble patient organisations</a:t>
            </a: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latin typeface="Calibri" pitchFamily="34" charset="0"/>
                <a:cs typeface="Calibri" pitchFamily="34" charset="0"/>
              </a:rPr>
              <a:t>Patient Unity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66" y="131762"/>
            <a:ext cx="7467600" cy="796908"/>
          </a:xfrm>
        </p:spPr>
        <p:txBody>
          <a:bodyPr>
            <a:noAutofit/>
          </a:bodyPr>
          <a:lstStyle/>
          <a:p>
            <a:pPr algn="r"/>
            <a:r>
              <a:rPr lang="nl-BE" sz="4000" b="1" dirty="0" smtClean="0">
                <a:solidFill>
                  <a:srgbClr val="005295"/>
                </a:solidFill>
                <a:latin typeface="Calibri" pitchFamily="34" charset="0"/>
                <a:cs typeface="Calibri" pitchFamily="34" charset="0"/>
              </a:rPr>
              <a:t>Strategic Plan</a:t>
            </a:r>
            <a:endParaRPr lang="nl-BE" sz="4000" b="1" dirty="0">
              <a:solidFill>
                <a:srgbClr val="005295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142984"/>
            <a:ext cx="8103274" cy="4857784"/>
          </a:xfrm>
        </p:spPr>
        <p:txBody>
          <a:bodyPr>
            <a:normAutofit/>
          </a:bodyPr>
          <a:lstStyle/>
          <a:p>
            <a:endParaRPr lang="nl-BE" sz="3200" b="1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GB" sz="2800" b="1" dirty="0" smtClean="0">
                <a:latin typeface="Calibri" pitchFamily="34" charset="0"/>
                <a:cs typeface="Calibri" pitchFamily="34" charset="0"/>
              </a:rPr>
              <a:t>Building Capacity</a:t>
            </a:r>
            <a:r>
              <a:rPr lang="en-GB" sz="2800" dirty="0" smtClean="0">
                <a:latin typeface="Calibri" pitchFamily="34" charset="0"/>
                <a:cs typeface="Calibri" pitchFamily="34" charset="0"/>
              </a:rPr>
              <a:t> within the governance structures, the secretariat,  and through reinforcing and extending the membership, and diversifying/ solidifying funding (GOAL 1-5)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2800" b="1" dirty="0" smtClean="0">
                <a:latin typeface="Calibri" pitchFamily="34" charset="0"/>
                <a:cs typeface="Calibri" pitchFamily="34" charset="0"/>
              </a:rPr>
              <a:t>Strengthening Our Policy Impact</a:t>
            </a:r>
            <a:r>
              <a:rPr lang="en-GB" sz="2800" dirty="0" smtClean="0">
                <a:latin typeface="Calibri" pitchFamily="34" charset="0"/>
                <a:cs typeface="Calibri" pitchFamily="34" charset="0"/>
              </a:rPr>
              <a:t> (GOAL 1-3)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2800" b="1" dirty="0" smtClean="0">
                <a:latin typeface="Calibri" pitchFamily="34" charset="0"/>
                <a:cs typeface="Calibri" pitchFamily="34" charset="0"/>
              </a:rPr>
              <a:t>Developing Project and Patients’ Evidence and Expertise</a:t>
            </a:r>
            <a:r>
              <a:rPr lang="en-GB" sz="2800" dirty="0" smtClean="0">
                <a:latin typeface="Calibri" pitchFamily="34" charset="0"/>
                <a:cs typeface="Calibri" pitchFamily="34" charset="0"/>
              </a:rPr>
              <a:t> to feed into policy (GOAL 1-3)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2800" b="1" dirty="0" smtClean="0">
                <a:latin typeface="Calibri" pitchFamily="34" charset="0"/>
                <a:cs typeface="Calibri" pitchFamily="34" charset="0"/>
              </a:rPr>
              <a:t>Building Powerful and Effective Communications</a:t>
            </a:r>
            <a:r>
              <a:rPr lang="en-GB" sz="2800" dirty="0" smtClean="0">
                <a:latin typeface="Calibri" pitchFamily="34" charset="0"/>
                <a:cs typeface="Calibri" pitchFamily="34" charset="0"/>
              </a:rPr>
              <a:t> and </a:t>
            </a:r>
            <a:r>
              <a:rPr lang="en-GB" sz="2800" b="1" dirty="0" smtClean="0">
                <a:latin typeface="Calibri" pitchFamily="34" charset="0"/>
                <a:cs typeface="Calibri" pitchFamily="34" charset="0"/>
              </a:rPr>
              <a:t>Partnerships</a:t>
            </a:r>
            <a:r>
              <a:rPr lang="en-GB" sz="2800" dirty="0" smtClean="0">
                <a:latin typeface="Calibri" pitchFamily="34" charset="0"/>
                <a:cs typeface="Calibri" pitchFamily="34" charset="0"/>
              </a:rPr>
              <a:t> (GOAL 1-5)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66" y="131762"/>
            <a:ext cx="7467600" cy="796908"/>
          </a:xfrm>
        </p:spPr>
        <p:txBody>
          <a:bodyPr>
            <a:noAutofit/>
          </a:bodyPr>
          <a:lstStyle/>
          <a:p>
            <a:pPr algn="r"/>
            <a:r>
              <a:rPr lang="nl-BE" sz="4000" b="1" dirty="0" smtClean="0">
                <a:solidFill>
                  <a:srgbClr val="005295"/>
                </a:solidFill>
                <a:latin typeface="Calibri" pitchFamily="34" charset="0"/>
                <a:cs typeface="Calibri" pitchFamily="34" charset="0"/>
              </a:rPr>
              <a:t> Work  Plan 2010</a:t>
            </a:r>
            <a:endParaRPr lang="nl-BE" sz="4000" b="1" dirty="0">
              <a:solidFill>
                <a:srgbClr val="005295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85884"/>
            <a:ext cx="8462744" cy="5786454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GB" sz="2600" dirty="0" smtClean="0">
                <a:latin typeface="Calibri" pitchFamily="34" charset="0"/>
                <a:cs typeface="Calibri" pitchFamily="34" charset="0"/>
              </a:rPr>
              <a:t>The EPF Annual General Meeting and Health Technology Assessment Seminar, May 2010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2600" dirty="0" smtClean="0">
                <a:latin typeface="Calibri" pitchFamily="34" charset="0"/>
                <a:cs typeface="Calibri" pitchFamily="34" charset="0"/>
              </a:rPr>
              <a:t>EPF Joint Meeting with the European Generics Medicines Association, September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2600" dirty="0" smtClean="0">
                <a:latin typeface="Calibri" pitchFamily="34" charset="0"/>
                <a:cs typeface="Calibri" pitchFamily="34" charset="0"/>
              </a:rPr>
              <a:t>EPF European  Parliament event, September 2010 – direct patient reporting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2600" dirty="0" smtClean="0">
                <a:latin typeface="Calibri" pitchFamily="34" charset="0"/>
                <a:cs typeface="Calibri" pitchFamily="34" charset="0"/>
              </a:rPr>
              <a:t>EPF Regional Advocacy Seminar, Hungary, October 2010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2600" dirty="0" smtClean="0">
                <a:latin typeface="Calibri" pitchFamily="34" charset="0"/>
                <a:cs typeface="Calibri" pitchFamily="34" charset="0"/>
              </a:rPr>
              <a:t>EPF event on quality and safety under the patronage of the EU Belgian Presidency, December 2010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66" y="142852"/>
            <a:ext cx="7467600" cy="642942"/>
          </a:xfrm>
        </p:spPr>
        <p:txBody>
          <a:bodyPr>
            <a:noAutofit/>
          </a:bodyPr>
          <a:lstStyle/>
          <a:p>
            <a:pPr algn="r"/>
            <a:r>
              <a:rPr lang="nl-BE" sz="4000" b="1" dirty="0" smtClean="0">
                <a:solidFill>
                  <a:srgbClr val="005295"/>
                </a:solidFill>
                <a:latin typeface="Calibri" pitchFamily="34" charset="0"/>
                <a:cs typeface="Calibri" pitchFamily="34" charset="0"/>
              </a:rPr>
              <a:t>Meeting Europe’s  Patients</a:t>
            </a:r>
            <a:endParaRPr lang="nl-BE" sz="4000" b="1" dirty="0">
              <a:solidFill>
                <a:srgbClr val="005295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6424"/>
            <a:ext cx="8401080" cy="5330968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nl-BE" sz="2600" dirty="0" smtClean="0">
                <a:latin typeface="Calibri" pitchFamily="34" charset="0"/>
                <a:cs typeface="Calibri" pitchFamily="34" charset="0"/>
              </a:rPr>
              <a:t>Board meetings  x  4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BE" sz="2600" dirty="0" smtClean="0">
                <a:latin typeface="Calibri" pitchFamily="34" charset="0"/>
                <a:cs typeface="Calibri" pitchFamily="34" charset="0"/>
              </a:rPr>
              <a:t>Officers’ meetings x 6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BE" sz="2600" dirty="0" smtClean="0">
                <a:latin typeface="Calibri" pitchFamily="34" charset="0"/>
                <a:cs typeface="Calibri" pitchFamily="34" charset="0"/>
              </a:rPr>
              <a:t>Policy Advisory Group x 3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BE" sz="2600" dirty="0" smtClean="0">
                <a:latin typeface="Calibri" pitchFamily="34" charset="0"/>
                <a:cs typeface="Calibri" pitchFamily="34" charset="0"/>
              </a:rPr>
              <a:t>42 </a:t>
            </a:r>
            <a:r>
              <a:rPr lang="nl-BE" sz="2600" dirty="0" smtClean="0">
                <a:latin typeface="Calibri" pitchFamily="34" charset="0"/>
                <a:cs typeface="Calibri" pitchFamily="34" charset="0"/>
              </a:rPr>
              <a:t>– 45 members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BE" sz="2600" dirty="0" smtClean="0">
                <a:latin typeface="Calibri" pitchFamily="34" charset="0"/>
                <a:cs typeface="Calibri" pitchFamily="34" charset="0"/>
              </a:rPr>
              <a:t>Patients’ Manifesto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BE" sz="2600" dirty="0" smtClean="0">
                <a:latin typeface="Calibri" pitchFamily="34" charset="0"/>
                <a:cs typeface="Calibri" pitchFamily="34" charset="0"/>
              </a:rPr>
              <a:t>Diversifying funding – Operational Grant Proposal, Foundation ?, new projects, new industry partners</a:t>
            </a:r>
            <a:endParaRPr lang="en-GB" sz="26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66" y="131762"/>
            <a:ext cx="7467600" cy="796908"/>
          </a:xfrm>
        </p:spPr>
        <p:txBody>
          <a:bodyPr>
            <a:noAutofit/>
          </a:bodyPr>
          <a:lstStyle/>
          <a:p>
            <a:pPr algn="r"/>
            <a:r>
              <a:rPr lang="nl-BE" sz="4000" b="1" dirty="0" smtClean="0">
                <a:solidFill>
                  <a:srgbClr val="005295"/>
                </a:solidFill>
                <a:latin typeface="Calibri" pitchFamily="34" charset="0"/>
                <a:cs typeface="Calibri" pitchFamily="34" charset="0"/>
              </a:rPr>
              <a:t>        Governance and finance</a:t>
            </a:r>
            <a:endParaRPr lang="nl-BE" sz="4000" b="1" dirty="0">
              <a:solidFill>
                <a:srgbClr val="005295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77312"/>
            <a:ext cx="8258204" cy="3651888"/>
          </a:xfrm>
        </p:spPr>
        <p:txBody>
          <a:bodyPr>
            <a:normAutofit/>
          </a:bodyPr>
          <a:lstStyle/>
          <a:p>
            <a:endParaRPr lang="nl-BE" sz="2600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600" dirty="0" smtClean="0">
                <a:latin typeface="Calibri" pitchFamily="34" charset="0"/>
                <a:cs typeface="Calibri" pitchFamily="34" charset="0"/>
              </a:rPr>
              <a:t>Promotion of patients’ rights</a:t>
            </a:r>
          </a:p>
          <a:p>
            <a:pPr>
              <a:buFont typeface="Arial" pitchFamily="34" charset="0"/>
              <a:buChar char="•"/>
            </a:pPr>
            <a:r>
              <a:rPr lang="en-GB" sz="2600" dirty="0" smtClean="0">
                <a:latin typeface="Calibri" pitchFamily="34" charset="0"/>
                <a:cs typeface="Calibri" pitchFamily="34" charset="0"/>
              </a:rPr>
              <a:t>Involvement of patients in all areas of EU policy, programmes and projects with an impact on health</a:t>
            </a:r>
          </a:p>
          <a:p>
            <a:pPr>
              <a:buFont typeface="Arial" pitchFamily="34" charset="0"/>
              <a:buChar char="•"/>
            </a:pPr>
            <a:r>
              <a:rPr lang="en-GB" sz="2600" dirty="0" smtClean="0">
                <a:latin typeface="Calibri" pitchFamily="34" charset="0"/>
                <a:cs typeface="Calibri" pitchFamily="34" charset="0"/>
              </a:rPr>
              <a:t>Promoting equity of access, addressing health inequalities and the sustainability of equitable healthcare systems from the patients’ perspective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66" y="131762"/>
            <a:ext cx="7467600" cy="796908"/>
          </a:xfrm>
        </p:spPr>
        <p:txBody>
          <a:bodyPr>
            <a:normAutofit fontScale="90000"/>
          </a:bodyPr>
          <a:lstStyle/>
          <a:p>
            <a:pPr algn="r"/>
            <a:r>
              <a:rPr lang="nl-BE" sz="4800" b="1" dirty="0" smtClean="0">
                <a:solidFill>
                  <a:srgbClr val="005295"/>
                </a:solidFill>
                <a:latin typeface="Calibri" pitchFamily="34" charset="0"/>
                <a:cs typeface="Calibri" pitchFamily="34" charset="0"/>
              </a:rPr>
              <a:t>    </a:t>
            </a:r>
            <a:r>
              <a:rPr lang="nl-BE" sz="4400" dirty="0" smtClean="0">
                <a:solidFill>
                  <a:srgbClr val="005295"/>
                </a:solidFill>
                <a:latin typeface="Calibri" pitchFamily="34" charset="0"/>
                <a:cs typeface="Calibri" pitchFamily="34" charset="0"/>
              </a:rPr>
              <a:t>Policy Impact</a:t>
            </a:r>
            <a:endParaRPr lang="nl-BE" sz="36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857232"/>
            <a:ext cx="8258204" cy="5402406"/>
          </a:xfrm>
        </p:spPr>
        <p:txBody>
          <a:bodyPr>
            <a:normAutofit/>
          </a:bodyPr>
          <a:lstStyle/>
          <a:p>
            <a:endParaRPr lang="nl-BE" sz="2600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GB" sz="2600" dirty="0" smtClean="0">
                <a:latin typeface="Calibri" pitchFamily="34" charset="0"/>
                <a:cs typeface="Calibri" pitchFamily="34" charset="0"/>
              </a:rPr>
              <a:t>Cross Border Healthcare,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2600" dirty="0" smtClean="0">
                <a:latin typeface="Calibri" pitchFamily="34" charset="0"/>
                <a:cs typeface="Calibri" pitchFamily="34" charset="0"/>
              </a:rPr>
              <a:t>Patient Safety and Quality of Care,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2600" dirty="0" smtClean="0">
                <a:latin typeface="Calibri" pitchFamily="34" charset="0"/>
                <a:cs typeface="Calibri" pitchFamily="34" charset="0"/>
              </a:rPr>
              <a:t>Health Literacy, ICT and Health (e-health),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2600" dirty="0" smtClean="0">
                <a:latin typeface="Calibri" pitchFamily="34" charset="0"/>
                <a:cs typeface="Calibri" pitchFamily="34" charset="0"/>
              </a:rPr>
              <a:t>Pharmaceutical Package (Counterfeiting, </a:t>
            </a:r>
            <a:r>
              <a:rPr lang="en-GB" sz="2600" dirty="0" err="1" smtClean="0">
                <a:latin typeface="Calibri" pitchFamily="34" charset="0"/>
                <a:cs typeface="Calibri" pitchFamily="34" charset="0"/>
              </a:rPr>
              <a:t>Pharmacovigilance</a:t>
            </a:r>
            <a:r>
              <a:rPr lang="en-GB" sz="2600" dirty="0" smtClean="0">
                <a:latin typeface="Calibri" pitchFamily="34" charset="0"/>
                <a:cs typeface="Calibri" pitchFamily="34" charset="0"/>
              </a:rPr>
              <a:t>, and Information to Patients) 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2600" dirty="0" smtClean="0">
                <a:latin typeface="Calibri" pitchFamily="34" charset="0"/>
                <a:cs typeface="Calibri" pitchFamily="34" charset="0"/>
              </a:rPr>
              <a:t>Health Inequalities, particularly in relation to the use of EU structural funds. </a:t>
            </a:r>
          </a:p>
          <a:p>
            <a:pPr>
              <a:buFont typeface="Arial" pitchFamily="34" charset="0"/>
              <a:buChar char="•"/>
              <a:defRPr/>
            </a:pPr>
            <a:endParaRPr lang="en-GB" sz="26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  <a:defRPr/>
            </a:pPr>
            <a:r>
              <a:rPr lang="en-GB" sz="2600" dirty="0" smtClean="0">
                <a:latin typeface="Calibri" pitchFamily="34" charset="0"/>
                <a:cs typeface="Calibri" pitchFamily="34" charset="0"/>
              </a:rPr>
              <a:t>	Health Technology Assessment, Medical Devices, Clinical trials will continue throughout 2010.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66" y="131762"/>
            <a:ext cx="7467600" cy="796908"/>
          </a:xfrm>
        </p:spPr>
        <p:txBody>
          <a:bodyPr>
            <a:normAutofit fontScale="90000"/>
          </a:bodyPr>
          <a:lstStyle/>
          <a:p>
            <a:pPr algn="r"/>
            <a:r>
              <a:rPr lang="nl-BE" sz="4800" b="1" dirty="0" smtClean="0">
                <a:solidFill>
                  <a:srgbClr val="005295"/>
                </a:solidFill>
                <a:latin typeface="Calibri" pitchFamily="34" charset="0"/>
                <a:cs typeface="Calibri" pitchFamily="34" charset="0"/>
              </a:rPr>
              <a:t>    </a:t>
            </a:r>
            <a:r>
              <a:rPr lang="nl-BE" sz="4400" b="1" dirty="0" smtClean="0">
                <a:solidFill>
                  <a:srgbClr val="005295"/>
                </a:solidFill>
                <a:latin typeface="Calibri" pitchFamily="34" charset="0"/>
                <a:cs typeface="Calibri" pitchFamily="34" charset="0"/>
              </a:rPr>
              <a:t>Specifics</a:t>
            </a:r>
            <a:endParaRPr lang="nl-BE" sz="36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700808"/>
            <a:ext cx="8186766" cy="6045348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BE" sz="2600" dirty="0" smtClean="0">
                <a:latin typeface="Calibri" pitchFamily="34" charset="0"/>
                <a:cs typeface="Calibri" pitchFamily="34" charset="0"/>
              </a:rPr>
              <a:t>EU Presidencies</a:t>
            </a:r>
            <a:br>
              <a:rPr lang="nl-BE" sz="2600" dirty="0" smtClean="0">
                <a:latin typeface="Calibri" pitchFamily="34" charset="0"/>
                <a:cs typeface="Calibri" pitchFamily="34" charset="0"/>
              </a:rPr>
            </a:br>
            <a:r>
              <a:rPr lang="nl-BE" sz="2600" dirty="0" smtClean="0">
                <a:latin typeface="Calibri" pitchFamily="34" charset="0"/>
                <a:cs typeface="Calibri" pitchFamily="34" charset="0"/>
              </a:rPr>
              <a:t>(Spain, Belgium, Hungary, Poland)</a:t>
            </a:r>
          </a:p>
          <a:p>
            <a:pPr>
              <a:buFont typeface="Arial" pitchFamily="34" charset="0"/>
              <a:buChar char="•"/>
            </a:pPr>
            <a:r>
              <a:rPr lang="nl-BE" sz="2600" dirty="0" smtClean="0">
                <a:latin typeface="Calibri" pitchFamily="34" charset="0"/>
                <a:cs typeface="Calibri" pitchFamily="34" charset="0"/>
              </a:rPr>
              <a:t>Commission </a:t>
            </a:r>
            <a:br>
              <a:rPr lang="nl-BE" sz="2600" dirty="0" smtClean="0">
                <a:latin typeface="Calibri" pitchFamily="34" charset="0"/>
                <a:cs typeface="Calibri" pitchFamily="34" charset="0"/>
              </a:rPr>
            </a:br>
            <a:r>
              <a:rPr lang="nl-BE" sz="2600" dirty="0" smtClean="0">
                <a:latin typeface="Calibri" pitchFamily="34" charset="0"/>
                <a:cs typeface="Calibri" pitchFamily="34" charset="0"/>
              </a:rPr>
              <a:t>(new Commission, new players – SANCO and other DGs)</a:t>
            </a:r>
          </a:p>
          <a:p>
            <a:pPr>
              <a:buFont typeface="Arial" pitchFamily="34" charset="0"/>
              <a:buChar char="•"/>
            </a:pPr>
            <a:r>
              <a:rPr lang="nl-BE" sz="2600" dirty="0" smtClean="0">
                <a:latin typeface="Calibri" pitchFamily="34" charset="0"/>
                <a:cs typeface="Calibri" pitchFamily="34" charset="0"/>
              </a:rPr>
              <a:t>European Parliament</a:t>
            </a:r>
          </a:p>
          <a:p>
            <a:pPr>
              <a:buFont typeface="Arial" pitchFamily="34" charset="0"/>
              <a:buChar char="•"/>
            </a:pPr>
            <a:r>
              <a:rPr lang="nl-BE" sz="2600" dirty="0" smtClean="0">
                <a:latin typeface="Calibri" pitchFamily="34" charset="0"/>
                <a:cs typeface="Calibri" pitchFamily="34" charset="0"/>
              </a:rPr>
              <a:t>European Medicines Agency</a:t>
            </a:r>
          </a:p>
          <a:p>
            <a:pPr>
              <a:buFont typeface="Arial" pitchFamily="34" charset="0"/>
              <a:buChar char="•"/>
            </a:pPr>
            <a:r>
              <a:rPr lang="nl-BE" sz="2600" dirty="0" smtClean="0">
                <a:latin typeface="Calibri" pitchFamily="34" charset="0"/>
                <a:cs typeface="Calibri" pitchFamily="34" charset="0"/>
              </a:rPr>
              <a:t>European Union Health Policy Forum</a:t>
            </a:r>
          </a:p>
          <a:p>
            <a:pPr>
              <a:buFont typeface="Arial" pitchFamily="34" charset="0"/>
              <a:buChar char="•"/>
            </a:pPr>
            <a:r>
              <a:rPr lang="nl-BE" sz="2600" dirty="0" smtClean="0">
                <a:latin typeface="Calibri" pitchFamily="34" charset="0"/>
                <a:cs typeface="Calibri" pitchFamily="34" charset="0"/>
              </a:rPr>
              <a:t>Other think tanks and agencies</a:t>
            </a:r>
            <a:endParaRPr lang="en-GB" sz="26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66" y="131762"/>
            <a:ext cx="7467600" cy="796908"/>
          </a:xfrm>
        </p:spPr>
        <p:txBody>
          <a:bodyPr>
            <a:normAutofit/>
          </a:bodyPr>
          <a:lstStyle/>
          <a:p>
            <a:pPr algn="r"/>
            <a:r>
              <a:rPr lang="nl-BE" sz="4400" b="1" dirty="0" smtClean="0">
                <a:solidFill>
                  <a:srgbClr val="005295"/>
                </a:solidFill>
                <a:latin typeface="Calibri" pitchFamily="34" charset="0"/>
                <a:cs typeface="Calibri" pitchFamily="34" charset="0"/>
              </a:rPr>
              <a:t>Influence</a:t>
            </a:r>
            <a:endParaRPr lang="nl-BE" sz="36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arnival">
      <a:dk1>
        <a:sysClr val="windowText" lastClr="000000"/>
      </a:dk1>
      <a:lt1>
        <a:sysClr val="window" lastClr="FFFFFF"/>
      </a:lt1>
      <a:dk2>
        <a:srgbClr val="2A2D6C"/>
      </a:dk2>
      <a:lt2>
        <a:srgbClr val="FCED90"/>
      </a:lt2>
      <a:accent1>
        <a:srgbClr val="E0B602"/>
      </a:accent1>
      <a:accent2>
        <a:srgbClr val="C77D00"/>
      </a:accent2>
      <a:accent3>
        <a:srgbClr val="C43D1F"/>
      </a:accent3>
      <a:accent4>
        <a:srgbClr val="B42469"/>
      </a:accent4>
      <a:accent5>
        <a:srgbClr val="7B309B"/>
      </a:accent5>
      <a:accent6>
        <a:srgbClr val="4560AD"/>
      </a:accent6>
      <a:hlink>
        <a:srgbClr val="118FBF"/>
      </a:hlink>
      <a:folHlink>
        <a:srgbClr val="0CA15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12943</TotalTime>
  <Words>402</Words>
  <Application>Microsoft Office PowerPoint</Application>
  <PresentationFormat>On-screen Show (4:3)</PresentationFormat>
  <Paragraphs>88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Slide 1</vt:lpstr>
      <vt:lpstr>Slide 2</vt:lpstr>
      <vt:lpstr>Strategic Plan</vt:lpstr>
      <vt:lpstr> Work  Plan 2010</vt:lpstr>
      <vt:lpstr>Meeting Europe’s  Patients</vt:lpstr>
      <vt:lpstr>        Governance and finance</vt:lpstr>
      <vt:lpstr>    Policy Impact</vt:lpstr>
      <vt:lpstr>    Specifics</vt:lpstr>
      <vt:lpstr>Influence</vt:lpstr>
      <vt:lpstr>Building evidence</vt:lpstr>
      <vt:lpstr>Powerful Communications</vt:lpstr>
      <vt:lpstr>Evaluation</vt:lpstr>
      <vt:lpstr>Conclusions</vt:lpstr>
    </vt:vector>
  </TitlesOfParts>
  <Company>MGDC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Grasso</dc:creator>
  <cp:lastModifiedBy>Nicola Bedlington</cp:lastModifiedBy>
  <cp:revision>236</cp:revision>
  <dcterms:created xsi:type="dcterms:W3CDTF">2006-05-09T14:05:35Z</dcterms:created>
  <dcterms:modified xsi:type="dcterms:W3CDTF">2010-05-14T15:34:24Z</dcterms:modified>
</cp:coreProperties>
</file>