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08" r:id="rId2"/>
    <p:sldId id="707" r:id="rId3"/>
    <p:sldId id="709" r:id="rId4"/>
    <p:sldId id="710" r:id="rId5"/>
    <p:sldId id="711" r:id="rId6"/>
    <p:sldId id="712" r:id="rId7"/>
    <p:sldId id="302" r:id="rId8"/>
    <p:sldId id="713" r:id="rId9"/>
    <p:sldId id="714" r:id="rId10"/>
    <p:sldId id="715" r:id="rId11"/>
    <p:sldId id="286" r:id="rId12"/>
    <p:sldId id="716" r:id="rId13"/>
    <p:sldId id="717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4D89"/>
    <a:srgbClr val="646263"/>
    <a:srgbClr val="B1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4FF21-4906-6F49-A0AE-D456AE3D09C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01A7D-7AFD-A448-AFD3-6A4D3739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E009-DAE3-4822-BDC6-1A41AFB2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062" y="3628628"/>
            <a:ext cx="8982075" cy="939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2F4CF-A886-49E9-94E1-461E67D66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862" y="4942681"/>
            <a:ext cx="9058275" cy="665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6462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5F45C-F970-4E4A-809E-488321CA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9A45-24C4-4214-8A6D-9E20A188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B6E01-D9BE-49F6-A160-C9A5E47F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E214151-5D87-4921-97F2-EF1C580AD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82" y="1280160"/>
            <a:ext cx="5794436" cy="14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9E68-5B1E-4B6B-A2A3-626D89B3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56B47-8F21-4E0A-8EDA-5A733A4D0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24047-A809-4A81-B1B9-985F304E8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CB0BB-EA81-406C-841C-0EC66A50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E3458-0AA4-4122-9876-119D24BC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0B23-5186-4F81-B41E-881118BF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1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7E84-4ECF-409C-85A9-3C7528CB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91180-DCAA-42BF-A0B8-7DC2D53EB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04BC-63B5-4CBC-A45E-62806789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91147-4021-482C-A2C8-C31107C7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B44A-3286-4704-8093-D75A0968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F19E-2282-4F0A-A790-71484842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525" y="365125"/>
            <a:ext cx="6781800" cy="8532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5A9F-796A-4955-BDE6-6E78B8C1A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443"/>
            <a:ext cx="10896600" cy="4250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C5A36-B61F-4AF0-B278-03648058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64D8-7F5C-42B4-91AA-AA88A3A6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EC8DE-851E-44FA-898F-D43BCF3F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E54A62D-F455-480F-BDA0-CD5A501DF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1" y="273685"/>
            <a:ext cx="3617169" cy="8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5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1D3A-68F0-4B96-BE73-FC5E28F4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93E90-38C3-4BBA-AEAC-F5FD014E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7F28-5B24-45BF-9122-370825A2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75910-83CB-4C5B-BA2D-A9F3300D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0300-7A7C-4B0D-BEBB-31110A90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72914B-CDED-4B61-AE5E-85E818B2F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1" y="273685"/>
            <a:ext cx="3617169" cy="8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3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33E-F35B-49CE-B4B5-02BCA638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74651"/>
            <a:ext cx="6753225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7DD1-E680-4C80-9160-90C148107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15931-B4A9-4991-89E5-DF47CB1A1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BEF54-9CA2-4346-BECB-A1BC1A2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6A307-3FCB-417D-89D9-EC07A187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777E0-6302-4A83-80C6-CFA11510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8CB9D4D-8594-4926-9989-74F60A353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1" y="273685"/>
            <a:ext cx="3617169" cy="8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BED9-8032-4941-B6F4-B611C93B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388" y="319882"/>
            <a:ext cx="6627812" cy="8447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DE44-4EA1-498B-A5C6-952E1F0A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B289B-AAE3-4077-BC71-892BFBCA9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E24E3-1D07-4737-82F8-C8E56E145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CDC07-A7A0-4558-B5C9-7B21EDC30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4C9A2-8D4A-493D-A283-EB765BE8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116DB-516C-42D3-9EAC-2522A55E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F9FBB-E73B-4EA5-AE04-6232E5BA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83BBB0C-ADC4-46CB-9533-1C9387705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1" y="273685"/>
            <a:ext cx="3617169" cy="8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3F9B-4595-44BA-B3AE-CFCBBCFF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273686"/>
            <a:ext cx="7067550" cy="8909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A00EB-72E6-4102-A8A6-71F71B15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F3D64-834E-4EEB-8184-B451322B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5C82-106D-4FE4-A5F3-C821FE93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A5FB596-CE86-4743-961C-BB4A284D8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1" y="273685"/>
            <a:ext cx="3617169" cy="8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B89F9-B2BC-4CE8-88AB-8BD9001E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32785-D792-49DC-AA7C-5290F92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5A1FB-09A6-4F76-A259-2528ED46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7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199BA-926C-4F2F-AE28-8565F594C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3537D-EF82-4AA1-827F-E11DA7B2C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277F-F9CB-43E9-B04A-0862241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4F29-DA99-42E5-92FA-21A766CB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82D93-7F18-4DAE-998F-A43C77A1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7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0A74-9E10-4108-9C10-ABE95B34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9959-F5FE-47E4-AF63-4FBF4C94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4EC08-CEAE-41E5-A12B-2E9896571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FA2B6-3392-465A-AC85-344424BD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518E-9F25-4BC1-9E14-655FC244F5D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E85AB-1899-4F62-B441-41541122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76C52-3497-4682-A517-6BE06982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BD730-EA45-40F2-ADE1-E8440781A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6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EDE1-E417-4CDF-8634-24DE29F55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CE86-C687-4096-AAE9-800102FD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9D29247F-8D96-4C09-9029-9463D26C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5" y="217614"/>
            <a:ext cx="6810375" cy="92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7AE6DF-CA69-4EFA-9F8F-56C8B8CA10A0}"/>
              </a:ext>
            </a:extLst>
          </p:cNvPr>
          <p:cNvSpPr/>
          <p:nvPr userDrawn="1"/>
        </p:nvSpPr>
        <p:spPr>
          <a:xfrm>
            <a:off x="0" y="6354661"/>
            <a:ext cx="12192000" cy="1426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F9151-26B3-477E-9A1B-DBA48D72C8BC}"/>
              </a:ext>
            </a:extLst>
          </p:cNvPr>
          <p:cNvSpPr/>
          <p:nvPr userDrawn="1"/>
        </p:nvSpPr>
        <p:spPr>
          <a:xfrm>
            <a:off x="0" y="6445631"/>
            <a:ext cx="12192000" cy="4320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0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pc.org/about-us/our-membe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fp7/index_en.cfm" TargetMode="External"/><Relationship Id="rId2" Type="http://schemas.openxmlformats.org/officeDocument/2006/relationships/hyperlink" Target="https://ec.europa.eu/health/funding/programme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programmes/horizon2020/" TargetMode="External"/><Relationship Id="rId5" Type="http://schemas.openxmlformats.org/officeDocument/2006/relationships/hyperlink" Target="http://www.imi.europa.eu/content/overview-imis-calls-how-participate" TargetMode="External"/><Relationship Id="rId4" Type="http://schemas.openxmlformats.org/officeDocument/2006/relationships/hyperlink" Target="http://www.imi.europa.eu/content/ongoing-projec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mo.org/Guidelin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mo.org/Patients/Patient-Guid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CE73E-0254-4E8C-BA8D-E80E1164D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ECPC Initiatives: collaborating with scientific societies for the production of cancer patient guidelines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F7A54E-A66D-4A92-951F-8BDDFB9C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062" y="4795520"/>
            <a:ext cx="8982075" cy="812323"/>
          </a:xfrm>
        </p:spPr>
        <p:txBody>
          <a:bodyPr>
            <a:noAutofit/>
          </a:bodyPr>
          <a:lstStyle/>
          <a:p>
            <a:pPr defTabSz="449263" eaLnBrk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en-US" dirty="0">
                <a:solidFill>
                  <a:schemeClr val="tx1"/>
                </a:solidFill>
                <a:cs typeface="Lucida Sans Unicode" pitchFamily="34" charset="0"/>
              </a:rPr>
              <a:t>Isabelle Manneh, </a:t>
            </a:r>
            <a:r>
              <a:rPr lang="en-US" dirty="0" err="1">
                <a:solidFill>
                  <a:schemeClr val="tx1"/>
                </a:solidFill>
                <a:cs typeface="Lucida Sans Unicode" pitchFamily="34" charset="0"/>
              </a:rPr>
              <a:t>RPh</a:t>
            </a:r>
            <a:r>
              <a:rPr lang="en-US" dirty="0">
                <a:solidFill>
                  <a:schemeClr val="tx1"/>
                </a:solidFill>
                <a:cs typeface="Lucida Sans Unicode" pitchFamily="34" charset="0"/>
              </a:rPr>
              <a:t> , MPH</a:t>
            </a:r>
          </a:p>
          <a:p>
            <a:pPr defTabSz="449263" eaLnBrk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en-US" dirty="0">
                <a:solidFill>
                  <a:schemeClr val="tx1"/>
                </a:solidFill>
                <a:cs typeface="Lucida Sans Unicode" pitchFamily="34" charset="0"/>
              </a:rPr>
              <a:t>   Head of EU Health and Research </a:t>
            </a:r>
            <a:r>
              <a:rPr lang="en-US" dirty="0" err="1">
                <a:solidFill>
                  <a:schemeClr val="tx1"/>
                </a:solidFill>
                <a:cs typeface="Lucida Sans Unicode" pitchFamily="34" charset="0"/>
              </a:rPr>
              <a:t>programmes</a:t>
            </a:r>
            <a:endParaRPr lang="en-US" dirty="0">
              <a:solidFill>
                <a:schemeClr val="tx1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1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2CAE-C169-4954-BD7F-FDB7C98E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1A01C-37AA-43F6-B238-D974AF3A7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" y="115748"/>
            <a:ext cx="10896600" cy="2432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B575D6-4110-4959-97EA-08BC5032C4C6}"/>
              </a:ext>
            </a:extLst>
          </p:cNvPr>
          <p:cNvSpPr/>
          <p:nvPr/>
        </p:nvSpPr>
        <p:spPr>
          <a:xfrm>
            <a:off x="1003993" y="2888893"/>
            <a:ext cx="10126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2015 ECPC sent out an extensive survey on nutrition and its importance on the treatment and life of cancer patients.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preliminary data obtained from the survey suggested that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discrepancies still existed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between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patients’ expectations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and the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answers they may get from physicians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about the metabolic and nutritional issues in cancer.</a:t>
            </a:r>
            <a:endParaRPr lang="en-GB" sz="2400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Building up on the pilot survey, in 2016 the European Cancer Patient Coalition continued its efforts with a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second round of the survey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have enough data and maximise the impact of the answers received. </a:t>
            </a:r>
          </a:p>
        </p:txBody>
      </p:sp>
    </p:spTree>
    <p:extLst>
      <p:ext uri="{BB962C8B-B14F-4D97-AF65-F5344CB8AC3E}">
        <p14:creationId xmlns:p14="http://schemas.microsoft.com/office/powerpoint/2010/main" val="160504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E4975B-F2FE-4A08-86AF-CB29A06BE8A9}"/>
              </a:ext>
            </a:extLst>
          </p:cNvPr>
          <p:cNvSpPr/>
          <p:nvPr/>
        </p:nvSpPr>
        <p:spPr>
          <a:xfrm>
            <a:off x="1048096" y="1267043"/>
            <a:ext cx="100958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new version of the 2016 survey was adapted in order to directly address individual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cancer patients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cancer survivors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It aimed to </a:t>
            </a: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understand the perception of the importance of metabolic and nutritional problems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among patients and cancer survivors. The study was conducted by a survey of cancer patients and  survivors.</a:t>
            </a:r>
            <a:endParaRPr lang="en-GB" sz="2400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structured questionnaire was designed to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importance of nutrition for people with cancer.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total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907 patients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survivors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distributed in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 European countries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(Finland, Italy, Spain, Czech Republic, Greece, Denmark, Slovenia, Romania, Poland, Bulgaria) answered the questionnaire.</a:t>
            </a:r>
            <a:endParaRPr lang="en-GB" sz="2400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12E4-8D7E-42AE-A0DA-73FC9D6E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BCF55F-CCE8-447A-A684-7F10F482D1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1040" y="1644650"/>
            <a:ext cx="10652760" cy="45326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477519" marR="0" indent="-203199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730646" marR="0" indent="-224234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992777" marR="0" indent="-261257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219880" marR="0" indent="-256268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1449977" marR="0" indent="-261257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1677080" marR="0" indent="-256268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1907177" marR="0" indent="-261257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2134280" marR="0" indent="-256268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just" hangingPunct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showed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in terms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information and practical management of cancer-related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nutritional problems for people with cancer.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half of physicians (54.3%) did not pay attention to weight loss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2/3 of the patients (69.4%) knew that persistent loss of appetite could be caused by the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tumour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70% of the participants experienced feeding problems during the disease and/or therapy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all the responders declared to be aware about feeding importance.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30% of the sample had no information on nutritional support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including artificial nutrition.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majority of physicians (53.9%) did not check the nutritional status of their patients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including their body weight, or did not refer patients with feeding problems to a nutrition specialist.</a:t>
            </a:r>
          </a:p>
          <a:p>
            <a:pPr algn="just" hangingPunct="1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C246E-CF55-4BFB-AB79-9E5C1853F907}"/>
              </a:ext>
            </a:extLst>
          </p:cNvPr>
          <p:cNvSpPr/>
          <p:nvPr/>
        </p:nvSpPr>
        <p:spPr>
          <a:xfrm>
            <a:off x="1105592" y="1918403"/>
            <a:ext cx="99808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9 November, 2017 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MEP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Daciana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Octavia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Sârbu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(S&amp;D, Romania)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 collaboration with the 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Cancer Patient Coalition (ECPC)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hosted an event in the European Parliament on the important topic of the 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Nutrition in Cancer Care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of a study conducted by the European Cancer Patient Coalition (ECPC), Sapienza University of Rome, and Healthcare International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analyse the importance of nutrition for people with cancer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at the heart of today’s discussions following  an abstract of the study that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presented the European Society of Medical Oncology (ESMO) 2017 Congress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Madrid.</a:t>
            </a:r>
          </a:p>
        </p:txBody>
      </p:sp>
    </p:spTree>
    <p:extLst>
      <p:ext uri="{BB962C8B-B14F-4D97-AF65-F5344CB8AC3E}">
        <p14:creationId xmlns:p14="http://schemas.microsoft.com/office/powerpoint/2010/main" val="152592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E66AD-E330-4ED1-B33B-A5254DD97469}"/>
              </a:ext>
            </a:extLst>
          </p:cNvPr>
          <p:cNvSpPr txBox="1"/>
          <p:nvPr/>
        </p:nvSpPr>
        <p:spPr>
          <a:xfrm>
            <a:off x="5030386" y="1204682"/>
            <a:ext cx="6035324" cy="5324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Endorsed by ESSO, and presented by EONS at ESMO 2018 Congress Nutrition Session.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Living Well Booklet: addressing cancer patients' concerns is based on the 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ESPEN guidelines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 nutrition in cancer patients and the 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ESMO Handbook of Nutrition and Cancer.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Contents: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European Survey, Living Well, Screening, Body mass index, HSPH Nutrition Guide, WCRF/AICR Recommendations, 8 Questions to ask your Oncologist, Key Messages, a proposed Cancer Patient’s Charter of Rights for Appropriate and prompt nutritional Support, and Glossary.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9F33C4-9272-46F5-A4D5-F33AB180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54" y="277103"/>
            <a:ext cx="6521656" cy="94209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Living Well Booklet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D3807-B904-44CE-87B5-C9CC9501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42" y="1432643"/>
            <a:ext cx="2924012" cy="43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9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B92AF-ABB6-4015-B2EE-CCC68D13A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74" y="487680"/>
            <a:ext cx="4146049" cy="5343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E66AD-E330-4ED1-B33B-A5254DD97469}"/>
              </a:ext>
            </a:extLst>
          </p:cNvPr>
          <p:cNvSpPr txBox="1"/>
          <p:nvPr/>
        </p:nvSpPr>
        <p:spPr>
          <a:xfrm>
            <a:off x="5240005" y="1743918"/>
            <a:ext cx="574922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3B306-81D9-4F53-81E6-6830E592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291" y="47697"/>
            <a:ext cx="2466993" cy="147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30FB5-CDB7-47B1-A7EB-55F066117F5C}"/>
              </a:ext>
            </a:extLst>
          </p:cNvPr>
          <p:cNvSpPr/>
          <p:nvPr/>
        </p:nvSpPr>
        <p:spPr>
          <a:xfrm>
            <a:off x="5513776" y="2271972"/>
            <a:ext cx="5475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healthy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during cancer treatments is a combination of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nutrition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which consists of an adequate and well balanced diet,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regular physical activity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However, the 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 needs of each individual may vary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consult with your cancer care team can help you identify your nutrition goals.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289089-7BFA-414F-BC85-BE8B84D3F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240005" y="1597470"/>
            <a:ext cx="780137" cy="5743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3EA2E3-05DB-4E84-A6E8-2240913E8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157" y="4059481"/>
            <a:ext cx="815204" cy="568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4ED44F-AF38-4AD4-8C0B-CD48EFE4732F}"/>
              </a:ext>
            </a:extLst>
          </p:cNvPr>
          <p:cNvSpPr/>
          <p:nvPr/>
        </p:nvSpPr>
        <p:spPr>
          <a:xfrm>
            <a:off x="5284340" y="50215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It is </a:t>
            </a:r>
            <a:r>
              <a:rPr lang="en-GB" b="1" dirty="0">
                <a:solidFill>
                  <a:srgbClr val="0070C0"/>
                </a:solidFill>
              </a:rPr>
              <a:t>not intended to offer medical advice or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replace advice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/>
              <a:t>given by your healthcare team. </a:t>
            </a:r>
          </a:p>
        </p:txBody>
      </p:sp>
    </p:spTree>
    <p:extLst>
      <p:ext uri="{BB962C8B-B14F-4D97-AF65-F5344CB8AC3E}">
        <p14:creationId xmlns:p14="http://schemas.microsoft.com/office/powerpoint/2010/main" val="70773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E1DA-477D-41C2-A363-FE9FA70F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525" y="365125"/>
            <a:ext cx="6781800" cy="853281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F21317E5-D2EA-42FB-AC74-6710F693A28C}"/>
              </a:ext>
            </a:extLst>
          </p:cNvPr>
          <p:cNvSpPr txBox="1">
            <a:spLocks/>
          </p:cNvSpPr>
          <p:nvPr/>
        </p:nvSpPr>
        <p:spPr>
          <a:xfrm>
            <a:off x="384629" y="1873032"/>
            <a:ext cx="6249851" cy="3884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GB" b="1" dirty="0">
                <a:ea typeface="Calibri" charset="0"/>
                <a:cs typeface="Calibri" charset="0"/>
              </a:rPr>
              <a:t>Largest </a:t>
            </a:r>
            <a:r>
              <a:rPr lang="en-IE" dirty="0">
                <a:ea typeface="Calibri" charset="0"/>
                <a:cs typeface="Calibri" charset="0"/>
              </a:rPr>
              <a:t>European cancer patients' umbrella organisation established in 2003</a:t>
            </a:r>
          </a:p>
          <a:p>
            <a:pPr marL="342900" indent="-342900" algn="just"/>
            <a:r>
              <a:rPr lang="en-GB" dirty="0">
                <a:ea typeface="Calibri" charset="0"/>
                <a:cs typeface="Calibri" charset="0"/>
              </a:rPr>
              <a:t>Almost </a:t>
            </a:r>
            <a:r>
              <a:rPr lang="en-IE" b="1" dirty="0">
                <a:ea typeface="Calibri" charset="0"/>
                <a:cs typeface="Calibri" charset="0"/>
              </a:rPr>
              <a:t>450 </a:t>
            </a:r>
            <a:r>
              <a:rPr lang="en-US" b="1" dirty="0">
                <a:ea typeface="Calibri" charset="0"/>
                <a:cs typeface="Calibri" charset="0"/>
              </a:rPr>
              <a:t>Members</a:t>
            </a:r>
            <a:r>
              <a:rPr lang="en-IE" b="1" dirty="0">
                <a:ea typeface="Calibri" charset="0"/>
                <a:cs typeface="Calibri" charset="0"/>
              </a:rPr>
              <a:t> </a:t>
            </a:r>
            <a:r>
              <a:rPr lang="en-IE" dirty="0">
                <a:ea typeface="Calibri" charset="0"/>
                <a:cs typeface="Calibri" charset="0"/>
              </a:rPr>
              <a:t>in </a:t>
            </a:r>
            <a:r>
              <a:rPr lang="en-IE" b="1" dirty="0">
                <a:ea typeface="Calibri" charset="0"/>
                <a:cs typeface="Calibri" charset="0"/>
              </a:rPr>
              <a:t>46 countries</a:t>
            </a:r>
          </a:p>
          <a:p>
            <a:pPr marL="342900" indent="-342900" algn="just"/>
            <a:r>
              <a:rPr lang="en-IE" dirty="0">
                <a:ea typeface="Calibri" charset="0"/>
                <a:cs typeface="Calibri" charset="0"/>
              </a:rPr>
              <a:t>Advocate for patients to be acknowledged as equal partners &amp; </a:t>
            </a:r>
            <a:r>
              <a:rPr lang="en-IE" b="1" dirty="0">
                <a:ea typeface="Calibri" charset="0"/>
                <a:cs typeface="Calibri" charset="0"/>
              </a:rPr>
              <a:t>co-creators of their own health</a:t>
            </a:r>
          </a:p>
          <a:p>
            <a:pPr marL="342900" indent="-342900" algn="just"/>
            <a:r>
              <a:rPr lang="en-US" dirty="0">
                <a:ea typeface="Calibri" charset="0"/>
                <a:cs typeface="Calibri" charset="0"/>
              </a:rPr>
              <a:t>We</a:t>
            </a:r>
            <a:r>
              <a:rPr lang="en-IE" dirty="0">
                <a:ea typeface="Calibri" charset="0"/>
                <a:cs typeface="Calibri" charset="0"/>
              </a:rPr>
              <a:t> work for a </a:t>
            </a:r>
            <a:r>
              <a:rPr lang="en-IE" b="1" dirty="0">
                <a:ea typeface="Calibri" charset="0"/>
                <a:cs typeface="Calibri" charset="0"/>
              </a:rPr>
              <a:t>Europe of equality</a:t>
            </a:r>
            <a:r>
              <a:rPr lang="en-IE" dirty="0">
                <a:ea typeface="Calibri" charset="0"/>
                <a:cs typeface="Calibri" charset="0"/>
              </a:rPr>
              <a:t>, where all European</a:t>
            </a:r>
            <a:r>
              <a:rPr lang="en-US" dirty="0">
                <a:ea typeface="Calibri" charset="0"/>
                <a:cs typeface="Calibri" charset="0"/>
              </a:rPr>
              <a:t>s with</a:t>
            </a:r>
            <a:r>
              <a:rPr lang="en-IE" dirty="0">
                <a:ea typeface="Calibri" charset="0"/>
                <a:cs typeface="Calibri" charset="0"/>
              </a:rPr>
              <a:t> cancer</a:t>
            </a:r>
            <a:r>
              <a:rPr lang="en-US" dirty="0">
                <a:ea typeface="Calibri" charset="0"/>
                <a:cs typeface="Calibri" charset="0"/>
              </a:rPr>
              <a:t> </a:t>
            </a:r>
            <a:r>
              <a:rPr lang="en-IE" dirty="0">
                <a:ea typeface="Calibri" charset="0"/>
                <a:cs typeface="Calibri" charset="0"/>
              </a:rPr>
              <a:t>have</a:t>
            </a:r>
            <a:r>
              <a:rPr lang="en-US" dirty="0">
                <a:ea typeface="Calibri" charset="0"/>
                <a:cs typeface="Calibri" charset="0"/>
              </a:rPr>
              <a:t> </a:t>
            </a:r>
            <a:r>
              <a:rPr lang="en-IE" dirty="0">
                <a:ea typeface="Calibri" charset="0"/>
                <a:cs typeface="Calibri" charset="0"/>
              </a:rPr>
              <a:t>timely</a:t>
            </a:r>
            <a:r>
              <a:rPr lang="en-US" dirty="0">
                <a:ea typeface="Calibri" charset="0"/>
                <a:cs typeface="Calibri" charset="0"/>
              </a:rPr>
              <a:t> </a:t>
            </a:r>
            <a:r>
              <a:rPr lang="en-IE" dirty="0">
                <a:ea typeface="Calibri" charset="0"/>
                <a:cs typeface="Calibri" charset="0"/>
              </a:rPr>
              <a:t>&amp; affordable </a:t>
            </a:r>
            <a:r>
              <a:rPr lang="en-IE" b="1" dirty="0">
                <a:ea typeface="Calibri" charset="0"/>
                <a:cs typeface="Calibri" charset="0"/>
              </a:rPr>
              <a:t>access to the best treatment and care</a:t>
            </a:r>
            <a:r>
              <a:rPr lang="en-IE" dirty="0">
                <a:ea typeface="Calibri" charset="0"/>
                <a:cs typeface="Calibri" charset="0"/>
              </a:rPr>
              <a:t> available, throughout their life</a:t>
            </a:r>
            <a:endParaRPr lang="en-US" dirty="0">
              <a:ea typeface="Calibri" charset="0"/>
              <a:cs typeface="Calibri" charset="0"/>
            </a:endParaRPr>
          </a:p>
          <a:p>
            <a:pPr marL="342900" indent="-342900"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1665887-84A8-4917-A423-C8F89940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30756" r="32647" b="12600"/>
          <a:stretch/>
        </p:blipFill>
        <p:spPr>
          <a:xfrm>
            <a:off x="7129260" y="1690152"/>
            <a:ext cx="4513678" cy="4067612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9794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A4149D-A8DA-4476-AC99-F555DFE7CD07}"/>
              </a:ext>
            </a:extLst>
          </p:cNvPr>
          <p:cNvSpPr txBox="1">
            <a:spLocks/>
          </p:cNvSpPr>
          <p:nvPr/>
        </p:nvSpPr>
        <p:spPr>
          <a:xfrm>
            <a:off x="4176988" y="306793"/>
            <a:ext cx="6816132" cy="797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Nothing about us, without us!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C47961A6-71C6-4378-A094-365D88EA85A2}"/>
              </a:ext>
            </a:extLst>
          </p:cNvPr>
          <p:cNvSpPr txBox="1">
            <a:spLocks/>
          </p:cNvSpPr>
          <p:nvPr/>
        </p:nvSpPr>
        <p:spPr>
          <a:xfrm>
            <a:off x="204460" y="1486634"/>
            <a:ext cx="11783079" cy="388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ea typeface="Calibri" charset="0"/>
                <a:cs typeface="Calibri" charset="0"/>
              </a:rPr>
              <a:t>ECPC Multi-annual Strategy</a:t>
            </a:r>
            <a:r>
              <a:rPr lang="en-US" dirty="0">
                <a:ea typeface="Calibri" charset="0"/>
                <a:cs typeface="Calibri" charset="0"/>
              </a:rPr>
              <a:t> increases impact and long-term aspirations throughout the 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C18EE-B6FC-4695-82F0-24C32065B4BF}"/>
              </a:ext>
            </a:extLst>
          </p:cNvPr>
          <p:cNvSpPr/>
          <p:nvPr/>
        </p:nvSpPr>
        <p:spPr>
          <a:xfrm>
            <a:off x="0" y="6354661"/>
            <a:ext cx="12192000" cy="1426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1EA3-4AEE-46FD-B7B9-99AA1C348244}"/>
              </a:ext>
            </a:extLst>
          </p:cNvPr>
          <p:cNvSpPr/>
          <p:nvPr/>
        </p:nvSpPr>
        <p:spPr>
          <a:xfrm>
            <a:off x="0" y="6425967"/>
            <a:ext cx="12192000" cy="4320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D59EA-545B-4105-9E61-754B3BD42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88" y="3761116"/>
            <a:ext cx="5372180" cy="2564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CDE56-2DBB-49AD-A7EE-D184B7DBB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69" y="2360454"/>
            <a:ext cx="6529757" cy="1355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94C51-5360-4228-A261-80FECDA73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3" y="3760633"/>
            <a:ext cx="5372180" cy="25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991958-6AC6-490E-A73C-1F321C351AD5}"/>
              </a:ext>
            </a:extLst>
          </p:cNvPr>
          <p:cNvSpPr txBox="1">
            <a:spLocks/>
          </p:cNvSpPr>
          <p:nvPr/>
        </p:nvSpPr>
        <p:spPr>
          <a:xfrm>
            <a:off x="667838" y="1635760"/>
            <a:ext cx="10856324" cy="407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he European Cancer Patient Coalition (ECPC) works for a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Europe of equality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where all European cancer patients have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timely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 and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affordable access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 to the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best treatment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care available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 throughout their life. </a:t>
            </a:r>
          </a:p>
          <a:p>
            <a:pPr algn="just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ECPC believes that cancer patients are the 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most important partners in the fight against cancer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and against all the 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cancer-related issues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affecting our society. </a:t>
            </a:r>
          </a:p>
          <a:p>
            <a:pPr algn="just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Policy makers, researchers, doctors and industry should recognise cancer patients as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co-creators of their own health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The European Cancer Patient Coalition draws on fundamental knowledge and understanding of the patients' situation by working through our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Members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12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55BD44-2065-49AD-952E-83E1E84EC04A}"/>
              </a:ext>
            </a:extLst>
          </p:cNvPr>
          <p:cNvSpPr/>
          <p:nvPr/>
        </p:nvSpPr>
        <p:spPr>
          <a:xfrm>
            <a:off x="777240" y="1492518"/>
            <a:ext cx="106375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ECPC’s "on the field" engagement enhances our capacity to 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truly represent patients at the EU level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providing 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irreplaceable first-hand understanding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of the issues revolving around cancer patients.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Furthermore, EU funded Health and Research projects allow us to be on the 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forefront of scientific developments on cancer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by providing the patient's perspective while draining fundamental knowledge on the science behind cancer.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ECPC participates in the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EU's Third Health Programme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as well as several European Union Research and Innovation framework programmes: this includes the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Seventh Framework Programme (FP7)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Innovative Medicines Initiative (IMI) 1 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IMI 2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 under 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Horizon 2020 (H2020)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0B6C-52EB-4504-9A11-9E8D27B32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4216400"/>
            <a:ext cx="10673080" cy="1994534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ECPC emphasises the importance of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involving patients as co-researchers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strongly advocates for the best partnership model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between both researchers and patients, allowing patients to contribute their unique experience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working towards a more patient-centric study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while participating in crucial project decisions.</a:t>
            </a:r>
          </a:p>
          <a:p>
            <a:endParaRPr lang="en-GB" sz="2400" dirty="0"/>
          </a:p>
        </p:txBody>
      </p:sp>
      <p:pic>
        <p:nvPicPr>
          <p:cNvPr id="4" name="Picture 4" descr="Projects Table 2018">
            <a:extLst>
              <a:ext uri="{FF2B5EF4-FFF2-40B4-BE49-F238E27FC236}">
                <a16:creationId xmlns:a16="http://schemas.microsoft.com/office/drawing/2014/main" id="{02D406F2-11B7-4CAB-87D4-17D6D75F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366501"/>
            <a:ext cx="5201920" cy="33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4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smo">
            <a:extLst>
              <a:ext uri="{FF2B5EF4-FFF2-40B4-BE49-F238E27FC236}">
                <a16:creationId xmlns:a16="http://schemas.microsoft.com/office/drawing/2014/main" id="{BE66EA1E-61ED-4D86-B1EB-7535E57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59" y="986192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49EAE8-2952-4310-BFE9-640D48A71C57}"/>
              </a:ext>
            </a:extLst>
          </p:cNvPr>
          <p:cNvSpPr/>
          <p:nvPr/>
        </p:nvSpPr>
        <p:spPr>
          <a:xfrm>
            <a:off x="10805161" y="-260613"/>
            <a:ext cx="1391108" cy="368530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EF91C-87F8-4922-A5C0-D87D324D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32" y="177979"/>
            <a:ext cx="9979047" cy="12206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FB9B0F-266E-47B4-A4D5-ED3EB31152C6}"/>
              </a:ext>
            </a:extLst>
          </p:cNvPr>
          <p:cNvSpPr/>
          <p:nvPr/>
        </p:nvSpPr>
        <p:spPr>
          <a:xfrm>
            <a:off x="1430629" y="2030224"/>
            <a:ext cx="99790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European Cancer Patient Coalition (ECPC) and the European Society for Medical Oncology (ESMO) have signed 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Memorandum of Understanding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the aim of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the existing cooperation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the efforts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achieve their common goals and objectives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field of cancer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satisfy the new needs and new rights of cancer patients across Europe.</a:t>
            </a:r>
            <a:b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Memorandum establishes 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framework for current and future collaborations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leaving complete freedom and discretion to the partners. In this respect, the Memorandum works alongside existing ECPC and ESMO agreements with third parties, avoiding duplication and enriching existing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306381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03B6-92E4-4E08-A1F8-FDEC600D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5763"/>
            <a:ext cx="10896600" cy="4250531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ECPC – ESMO Memorandum of Understanding signed in May 2016, 2018.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only formal agreement, but also practical collaboration on concrete projects: </a:t>
            </a:r>
          </a:p>
          <a:p>
            <a:pPr lvl="7" indent="0" algn="just">
              <a:buClr>
                <a:schemeClr val="accent1"/>
              </a:buClr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	Update of the ESMO Guidelines </a:t>
            </a:r>
          </a:p>
          <a:p>
            <a:pPr lvl="7" indent="0" algn="just">
              <a:buClr>
                <a:schemeClr val="accent1"/>
              </a:buClr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	Update of the Patients Guides </a:t>
            </a:r>
          </a:p>
          <a:p>
            <a:pPr lvl="7" indent="0" algn="just">
              <a:buClr>
                <a:schemeClr val="accent1"/>
              </a:buClr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	Survivorship </a:t>
            </a:r>
          </a:p>
          <a:p>
            <a:pPr marL="285750" lvl="7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first topic on which ECPC and ESMO started collaborating was survivorship care. </a:t>
            </a:r>
          </a:p>
          <a:p>
            <a:pPr marL="285750" lvl="7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7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ECPC is routinely and directly involved in the drafting of the Survivorship chapters of the new 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ESMO Clinical Practice Guidelines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C5F9-4A2D-4D5F-AD4B-86EC07045ACC}"/>
              </a:ext>
            </a:extLst>
          </p:cNvPr>
          <p:cNvSpPr txBox="1">
            <a:spLocks/>
          </p:cNvSpPr>
          <p:nvPr/>
        </p:nvSpPr>
        <p:spPr>
          <a:xfrm>
            <a:off x="4352925" y="517525"/>
            <a:ext cx="6781800" cy="853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we are doing on our part?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0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10DD-D008-4368-BD8D-A74CE2F9B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Memorandum formalises a long established partnership. </a:t>
            </a:r>
          </a:p>
          <a:p>
            <a:pPr algn="just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ECPC and ESMO have collaborated on a large range of  key policy issues related to cancer, including: Rare cancers: Data protection and Immuno-Oncology</a:t>
            </a:r>
          </a:p>
          <a:p>
            <a:pPr algn="just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ECPC and ESMO decided to partner up to include more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patient-friendly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solid survivorship care provisions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 the guidelines,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reflecting cancer patients’ growing needs for structured follow up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after the acute treatment phase. </a:t>
            </a:r>
          </a:p>
          <a:p>
            <a:pPr algn="just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 the coming years, each updated ESMO Guideline will contain a reviewed, patient-oriented survivorship chapter.</a:t>
            </a:r>
          </a:p>
          <a:p>
            <a:pPr algn="just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Check the 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ESMO Guides for Patients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, an invaluable source of information. ECPC and ESMO will also ensure that the Guides for Patients will include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updated provision on survivorship care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, in line with the Clinical Guidelines.</a:t>
            </a:r>
          </a:p>
        </p:txBody>
      </p:sp>
    </p:spTree>
    <p:extLst>
      <p:ext uri="{BB962C8B-B14F-4D97-AF65-F5344CB8AC3E}">
        <p14:creationId xmlns:p14="http://schemas.microsoft.com/office/powerpoint/2010/main" val="71901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BC6485-83BA-4445-9CF2-0463386BE2A8}" vid="{203AB76A-8C78-436D-B413-8D2B7402F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</TotalTime>
  <Words>552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ECPC Initiatives: collaborating with scientific societies for the production of cancer patient guidelines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Well Booklet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Matias Olsen</dc:creator>
  <cp:lastModifiedBy>Isabelle Manneh-Vangramberen</cp:lastModifiedBy>
  <cp:revision>109</cp:revision>
  <dcterms:created xsi:type="dcterms:W3CDTF">2019-06-05T09:14:11Z</dcterms:created>
  <dcterms:modified xsi:type="dcterms:W3CDTF">2019-07-15T12:12:46Z</dcterms:modified>
</cp:coreProperties>
</file>